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466" r:id="rId2"/>
    <p:sldId id="469" r:id="rId3"/>
    <p:sldId id="350" r:id="rId4"/>
    <p:sldId id="351" r:id="rId5"/>
    <p:sldId id="352" r:id="rId6"/>
    <p:sldId id="263" r:id="rId7"/>
    <p:sldId id="264" r:id="rId8"/>
    <p:sldId id="405" r:id="rId9"/>
    <p:sldId id="281" r:id="rId10"/>
    <p:sldId id="380" r:id="rId11"/>
    <p:sldId id="354" r:id="rId12"/>
    <p:sldId id="401" r:id="rId13"/>
    <p:sldId id="382" r:id="rId14"/>
    <p:sldId id="393" r:id="rId15"/>
    <p:sldId id="477" r:id="rId16"/>
    <p:sldId id="387" r:id="rId17"/>
    <p:sldId id="370" r:id="rId18"/>
    <p:sldId id="376" r:id="rId19"/>
    <p:sldId id="476" r:id="rId20"/>
    <p:sldId id="408" r:id="rId21"/>
    <p:sldId id="385" r:id="rId22"/>
    <p:sldId id="481" r:id="rId23"/>
    <p:sldId id="268" r:id="rId24"/>
    <p:sldId id="333" r:id="rId25"/>
    <p:sldId id="395" r:id="rId26"/>
    <p:sldId id="358" r:id="rId27"/>
    <p:sldId id="341" r:id="rId28"/>
    <p:sldId id="342" r:id="rId29"/>
    <p:sldId id="359" r:id="rId30"/>
    <p:sldId id="479" r:id="rId31"/>
    <p:sldId id="344" r:id="rId32"/>
    <p:sldId id="399" r:id="rId33"/>
    <p:sldId id="398" r:id="rId34"/>
    <p:sldId id="396" r:id="rId35"/>
    <p:sldId id="378" r:id="rId36"/>
    <p:sldId id="377" r:id="rId37"/>
    <p:sldId id="256" r:id="rId38"/>
    <p:sldId id="257" r:id="rId39"/>
    <p:sldId id="410" r:id="rId40"/>
    <p:sldId id="464" r:id="rId41"/>
    <p:sldId id="379" r:id="rId42"/>
    <p:sldId id="478" r:id="rId43"/>
    <p:sldId id="411" r:id="rId44"/>
    <p:sldId id="474" r:id="rId45"/>
    <p:sldId id="462" r:id="rId46"/>
    <p:sldId id="389" r:id="rId47"/>
    <p:sldId id="468" r:id="rId48"/>
    <p:sldId id="391" r:id="rId49"/>
  </p:sldIdLst>
  <p:sldSz cx="12192000" cy="6858000"/>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del, Kristen" initials="GK" lastIdx="14" clrIdx="0">
    <p:extLst>
      <p:ext uri="{19B8F6BF-5375-455C-9EA6-DF929625EA0E}">
        <p15:presenceInfo xmlns:p15="http://schemas.microsoft.com/office/powerpoint/2012/main" userId="S-1-5-21-8915387-239947773-2087665911-126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49F"/>
    <a:srgbClr val="FF6600"/>
    <a:srgbClr val="FF99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9150" autoAdjust="0"/>
  </p:normalViewPr>
  <p:slideViewPr>
    <p:cSldViewPr snapToGrid="0" snapToObjects="1">
      <p:cViewPr varScale="1">
        <p:scale>
          <a:sx n="76" d="100"/>
          <a:sy n="76" d="100"/>
        </p:scale>
        <p:origin x="1938" y="96"/>
      </p:cViewPr>
      <p:guideLst/>
    </p:cSldViewPr>
  </p:slideViewPr>
  <p:notesTextViewPr>
    <p:cViewPr>
      <p:scale>
        <a:sx n="3" d="2"/>
        <a:sy n="3" d="2"/>
      </p:scale>
      <p:origin x="0" y="-336"/>
    </p:cViewPr>
  </p:notesTextViewPr>
  <p:notesViewPr>
    <p:cSldViewPr snapToGrid="0" snapToObjects="1">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_rels/data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9.png"/><Relationship Id="rId7" Type="http://schemas.openxmlformats.org/officeDocument/2006/relationships/image" Target="../media/image17.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7.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9.png"/><Relationship Id="rId7" Type="http://schemas.openxmlformats.org/officeDocument/2006/relationships/image" Target="../media/image17.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4EC4F-27EF-4BB7-BBC2-8972BBE3185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9EE771-20D2-4869-944E-235D34128B3A}">
      <dgm:prSet/>
      <dgm:spPr/>
      <dgm:t>
        <a:bodyPr/>
        <a:lstStyle/>
        <a:p>
          <a:r>
            <a:rPr lang="en-US"/>
            <a:t>Who I am </a:t>
          </a:r>
        </a:p>
      </dgm:t>
    </dgm:pt>
    <dgm:pt modelId="{EFC793E6-DBEB-4DF6-B8B5-66FAFFA76EF3}" type="parTrans" cxnId="{A0A03BAD-7A5B-4AB9-B8E8-B5D609A97A59}">
      <dgm:prSet/>
      <dgm:spPr/>
      <dgm:t>
        <a:bodyPr/>
        <a:lstStyle/>
        <a:p>
          <a:endParaRPr lang="en-US"/>
        </a:p>
      </dgm:t>
    </dgm:pt>
    <dgm:pt modelId="{429B0A0C-08A3-46FE-8E4D-91F9C00DB237}" type="sibTrans" cxnId="{A0A03BAD-7A5B-4AB9-B8E8-B5D609A97A59}">
      <dgm:prSet/>
      <dgm:spPr/>
      <dgm:t>
        <a:bodyPr/>
        <a:lstStyle/>
        <a:p>
          <a:endParaRPr lang="en-US"/>
        </a:p>
      </dgm:t>
    </dgm:pt>
    <dgm:pt modelId="{98B52BC0-4B62-463F-8012-D87DD4E2B7D7}">
      <dgm:prSet/>
      <dgm:spPr/>
      <dgm:t>
        <a:bodyPr/>
        <a:lstStyle/>
        <a:p>
          <a:r>
            <a:rPr lang="en-US" dirty="0"/>
            <a:t>In case of emergency… </a:t>
          </a:r>
        </a:p>
      </dgm:t>
    </dgm:pt>
    <dgm:pt modelId="{C7DBD3E7-E32A-48C2-81DB-AD08E0257176}" type="parTrans" cxnId="{10840785-AF95-473F-92C8-10AD8176D5C0}">
      <dgm:prSet/>
      <dgm:spPr/>
      <dgm:t>
        <a:bodyPr/>
        <a:lstStyle/>
        <a:p>
          <a:endParaRPr lang="en-US"/>
        </a:p>
      </dgm:t>
    </dgm:pt>
    <dgm:pt modelId="{C50A5539-1E75-40E2-AC11-3EAAE33ED301}" type="sibTrans" cxnId="{10840785-AF95-473F-92C8-10AD8176D5C0}">
      <dgm:prSet/>
      <dgm:spPr/>
      <dgm:t>
        <a:bodyPr/>
        <a:lstStyle/>
        <a:p>
          <a:endParaRPr lang="en-US"/>
        </a:p>
      </dgm:t>
    </dgm:pt>
    <dgm:pt modelId="{8D9DA5F9-E8BA-45F5-AE42-09BB41420841}">
      <dgm:prSet/>
      <dgm:spPr/>
      <dgm:t>
        <a:bodyPr/>
        <a:lstStyle/>
        <a:p>
          <a:r>
            <a:rPr lang="en-US" dirty="0"/>
            <a:t>Questions </a:t>
          </a:r>
        </a:p>
      </dgm:t>
    </dgm:pt>
    <dgm:pt modelId="{237B6EB8-658E-4068-8273-63FBB26735A6}" type="parTrans" cxnId="{F450C92A-C15A-4712-9BC1-4ECD54F2FECC}">
      <dgm:prSet/>
      <dgm:spPr/>
      <dgm:t>
        <a:bodyPr/>
        <a:lstStyle/>
        <a:p>
          <a:endParaRPr lang="en-US"/>
        </a:p>
      </dgm:t>
    </dgm:pt>
    <dgm:pt modelId="{419F15D9-E09C-41EB-9F82-1A84E42A0914}" type="sibTrans" cxnId="{F450C92A-C15A-4712-9BC1-4ECD54F2FECC}">
      <dgm:prSet/>
      <dgm:spPr/>
      <dgm:t>
        <a:bodyPr/>
        <a:lstStyle/>
        <a:p>
          <a:endParaRPr lang="en-US"/>
        </a:p>
      </dgm:t>
    </dgm:pt>
    <dgm:pt modelId="{4A1098A0-3AE8-484F-B29E-5F1E87D03564}" type="pres">
      <dgm:prSet presAssocID="{2184EC4F-27EF-4BB7-BBC2-8972BBE31854}" presName="diagram" presStyleCnt="0">
        <dgm:presLayoutVars>
          <dgm:dir/>
          <dgm:resizeHandles val="exact"/>
        </dgm:presLayoutVars>
      </dgm:prSet>
      <dgm:spPr/>
    </dgm:pt>
    <dgm:pt modelId="{F0BB3B8F-672F-4471-AAD7-37FD351CAA7B}" type="pres">
      <dgm:prSet presAssocID="{549EE771-20D2-4869-944E-235D34128B3A}" presName="node" presStyleLbl="node1" presStyleIdx="0" presStyleCnt="3">
        <dgm:presLayoutVars>
          <dgm:bulletEnabled val="1"/>
        </dgm:presLayoutVars>
      </dgm:prSet>
      <dgm:spPr/>
    </dgm:pt>
    <dgm:pt modelId="{AA2C3FD1-07CE-4F00-B5D7-3BE3E0216715}" type="pres">
      <dgm:prSet presAssocID="{429B0A0C-08A3-46FE-8E4D-91F9C00DB237}" presName="sibTrans" presStyleCnt="0"/>
      <dgm:spPr/>
    </dgm:pt>
    <dgm:pt modelId="{239560F6-A6D4-40A4-B9F6-747066D16216}" type="pres">
      <dgm:prSet presAssocID="{98B52BC0-4B62-463F-8012-D87DD4E2B7D7}" presName="node" presStyleLbl="node1" presStyleIdx="1" presStyleCnt="3">
        <dgm:presLayoutVars>
          <dgm:bulletEnabled val="1"/>
        </dgm:presLayoutVars>
      </dgm:prSet>
      <dgm:spPr/>
    </dgm:pt>
    <dgm:pt modelId="{6605D0BB-CCD6-4B8C-AC5E-F87F83B7A6D9}" type="pres">
      <dgm:prSet presAssocID="{C50A5539-1E75-40E2-AC11-3EAAE33ED301}" presName="sibTrans" presStyleCnt="0"/>
      <dgm:spPr/>
    </dgm:pt>
    <dgm:pt modelId="{DA12E118-15E6-44A8-A3AF-13831756E39F}" type="pres">
      <dgm:prSet presAssocID="{8D9DA5F9-E8BA-45F5-AE42-09BB41420841}" presName="node" presStyleLbl="node1" presStyleIdx="2" presStyleCnt="3">
        <dgm:presLayoutVars>
          <dgm:bulletEnabled val="1"/>
        </dgm:presLayoutVars>
      </dgm:prSet>
      <dgm:spPr/>
    </dgm:pt>
  </dgm:ptLst>
  <dgm:cxnLst>
    <dgm:cxn modelId="{C0252A28-89F0-4251-BBA7-25CEF1125ABC}" type="presOf" srcId="{8D9DA5F9-E8BA-45F5-AE42-09BB41420841}" destId="{DA12E118-15E6-44A8-A3AF-13831756E39F}" srcOrd="0" destOrd="0" presId="urn:microsoft.com/office/officeart/2005/8/layout/default"/>
    <dgm:cxn modelId="{F450C92A-C15A-4712-9BC1-4ECD54F2FECC}" srcId="{2184EC4F-27EF-4BB7-BBC2-8972BBE31854}" destId="{8D9DA5F9-E8BA-45F5-AE42-09BB41420841}" srcOrd="2" destOrd="0" parTransId="{237B6EB8-658E-4068-8273-63FBB26735A6}" sibTransId="{419F15D9-E09C-41EB-9F82-1A84E42A0914}"/>
    <dgm:cxn modelId="{10840785-AF95-473F-92C8-10AD8176D5C0}" srcId="{2184EC4F-27EF-4BB7-BBC2-8972BBE31854}" destId="{98B52BC0-4B62-463F-8012-D87DD4E2B7D7}" srcOrd="1" destOrd="0" parTransId="{C7DBD3E7-E32A-48C2-81DB-AD08E0257176}" sibTransId="{C50A5539-1E75-40E2-AC11-3EAAE33ED301}"/>
    <dgm:cxn modelId="{63CDB5A2-1F19-4A38-86B8-2842CE5037DF}" type="presOf" srcId="{98B52BC0-4B62-463F-8012-D87DD4E2B7D7}" destId="{239560F6-A6D4-40A4-B9F6-747066D16216}" srcOrd="0" destOrd="0" presId="urn:microsoft.com/office/officeart/2005/8/layout/default"/>
    <dgm:cxn modelId="{A0A03BAD-7A5B-4AB9-B8E8-B5D609A97A59}" srcId="{2184EC4F-27EF-4BB7-BBC2-8972BBE31854}" destId="{549EE771-20D2-4869-944E-235D34128B3A}" srcOrd="0" destOrd="0" parTransId="{EFC793E6-DBEB-4DF6-B8B5-66FAFFA76EF3}" sibTransId="{429B0A0C-08A3-46FE-8E4D-91F9C00DB237}"/>
    <dgm:cxn modelId="{8A3B3BC7-7086-400B-95A6-FD7A433D0E03}" type="presOf" srcId="{549EE771-20D2-4869-944E-235D34128B3A}" destId="{F0BB3B8F-672F-4471-AAD7-37FD351CAA7B}" srcOrd="0" destOrd="0" presId="urn:microsoft.com/office/officeart/2005/8/layout/default"/>
    <dgm:cxn modelId="{D885C0FF-574C-4AAC-9901-34A25CED4BFE}" type="presOf" srcId="{2184EC4F-27EF-4BB7-BBC2-8972BBE31854}" destId="{4A1098A0-3AE8-484F-B29E-5F1E87D03564}" srcOrd="0" destOrd="0" presId="urn:microsoft.com/office/officeart/2005/8/layout/default"/>
    <dgm:cxn modelId="{8B457724-1777-422B-957B-9D499F64DBAA}" type="presParOf" srcId="{4A1098A0-3AE8-484F-B29E-5F1E87D03564}" destId="{F0BB3B8F-672F-4471-AAD7-37FD351CAA7B}" srcOrd="0" destOrd="0" presId="urn:microsoft.com/office/officeart/2005/8/layout/default"/>
    <dgm:cxn modelId="{4A7E21DF-6BC1-4459-93EC-D9A987B04F0D}" type="presParOf" srcId="{4A1098A0-3AE8-484F-B29E-5F1E87D03564}" destId="{AA2C3FD1-07CE-4F00-B5D7-3BE3E0216715}" srcOrd="1" destOrd="0" presId="urn:microsoft.com/office/officeart/2005/8/layout/default"/>
    <dgm:cxn modelId="{712A787B-39C3-48C3-A199-E0B6C7719602}" type="presParOf" srcId="{4A1098A0-3AE8-484F-B29E-5F1E87D03564}" destId="{239560F6-A6D4-40A4-B9F6-747066D16216}" srcOrd="2" destOrd="0" presId="urn:microsoft.com/office/officeart/2005/8/layout/default"/>
    <dgm:cxn modelId="{953780F3-FC5E-4215-AA9E-0D6C47718507}" type="presParOf" srcId="{4A1098A0-3AE8-484F-B29E-5F1E87D03564}" destId="{6605D0BB-CCD6-4B8C-AC5E-F87F83B7A6D9}" srcOrd="3" destOrd="0" presId="urn:microsoft.com/office/officeart/2005/8/layout/default"/>
    <dgm:cxn modelId="{09CA19E7-09E5-4E71-A047-CE51DBB349FC}" type="presParOf" srcId="{4A1098A0-3AE8-484F-B29E-5F1E87D03564}" destId="{DA12E118-15E6-44A8-A3AF-13831756E39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0B830D-E16F-4277-AF4B-EDC2F00137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9F8FAA-CBF3-4590-808A-96C740ADFD4E}">
      <dgm:prSet custT="1"/>
      <dgm:spPr/>
      <dgm:t>
        <a:bodyPr/>
        <a:lstStyle/>
        <a:p>
          <a:r>
            <a:rPr lang="en-US" sz="3500" dirty="0"/>
            <a:t>Original Medicare (Parts A &amp; B) </a:t>
          </a:r>
        </a:p>
        <a:p>
          <a:r>
            <a:rPr lang="en-US" sz="3500" dirty="0"/>
            <a:t>+ Part D (prescription drug) plan </a:t>
          </a:r>
        </a:p>
        <a:p>
          <a:r>
            <a:rPr lang="en-US" sz="3500" dirty="0"/>
            <a:t>+ Medicare supplement </a:t>
          </a:r>
        </a:p>
      </dgm:t>
    </dgm:pt>
    <dgm:pt modelId="{A211CE84-D583-44C4-9C53-09DDA4F58BF3}" type="parTrans" cxnId="{AB4FF795-ECAA-4C4A-AC64-3AE2D8073CEC}">
      <dgm:prSet/>
      <dgm:spPr/>
      <dgm:t>
        <a:bodyPr/>
        <a:lstStyle/>
        <a:p>
          <a:endParaRPr lang="en-US"/>
        </a:p>
      </dgm:t>
    </dgm:pt>
    <dgm:pt modelId="{51FFCBB2-A8EF-4455-91FB-C84A2F4041FF}" type="sibTrans" cxnId="{AB4FF795-ECAA-4C4A-AC64-3AE2D8073CEC}">
      <dgm:prSet/>
      <dgm:spPr/>
      <dgm:t>
        <a:bodyPr/>
        <a:lstStyle/>
        <a:p>
          <a:endParaRPr lang="en-US"/>
        </a:p>
      </dgm:t>
    </dgm:pt>
    <dgm:pt modelId="{0D5B2464-FE98-4743-A293-3A40CAF9225C}">
      <dgm:prSet custT="1"/>
      <dgm:spPr/>
      <dgm:t>
        <a:bodyPr/>
        <a:lstStyle/>
        <a:p>
          <a:r>
            <a:rPr lang="en-US" sz="3500" dirty="0"/>
            <a:t>Medicare Advantage (Part C) </a:t>
          </a:r>
        </a:p>
      </dgm:t>
    </dgm:pt>
    <dgm:pt modelId="{2D07747B-107E-497D-8C22-AF8D56BCBF4E}" type="parTrans" cxnId="{D5E3F254-02FF-40CE-9A3E-A9E9F76BACDC}">
      <dgm:prSet/>
      <dgm:spPr/>
      <dgm:t>
        <a:bodyPr/>
        <a:lstStyle/>
        <a:p>
          <a:endParaRPr lang="en-US"/>
        </a:p>
      </dgm:t>
    </dgm:pt>
    <dgm:pt modelId="{6219CE5C-D29E-4CE3-BAF4-5674E64B1C08}" type="sibTrans" cxnId="{D5E3F254-02FF-40CE-9A3E-A9E9F76BACDC}">
      <dgm:prSet/>
      <dgm:spPr/>
      <dgm:t>
        <a:bodyPr/>
        <a:lstStyle/>
        <a:p>
          <a:endParaRPr lang="en-US"/>
        </a:p>
      </dgm:t>
    </dgm:pt>
    <dgm:pt modelId="{E7C0D2AA-0C43-4D9F-8A14-8782050F800B}" type="pres">
      <dgm:prSet presAssocID="{FF0B830D-E16F-4277-AF4B-EDC2F0013757}" presName="linear" presStyleCnt="0">
        <dgm:presLayoutVars>
          <dgm:animLvl val="lvl"/>
          <dgm:resizeHandles val="exact"/>
        </dgm:presLayoutVars>
      </dgm:prSet>
      <dgm:spPr/>
    </dgm:pt>
    <dgm:pt modelId="{ED1C05B2-EC93-4D91-B4DB-06DDAB18CFAE}" type="pres">
      <dgm:prSet presAssocID="{9C9F8FAA-CBF3-4590-808A-96C740ADFD4E}" presName="parentText" presStyleLbl="node1" presStyleIdx="0" presStyleCnt="2" custScaleY="107049">
        <dgm:presLayoutVars>
          <dgm:chMax val="0"/>
          <dgm:bulletEnabled val="1"/>
        </dgm:presLayoutVars>
      </dgm:prSet>
      <dgm:spPr/>
    </dgm:pt>
    <dgm:pt modelId="{7973731C-C8BB-45EA-9C15-BF865F2FD511}" type="pres">
      <dgm:prSet presAssocID="{51FFCBB2-A8EF-4455-91FB-C84A2F4041FF}" presName="spacer" presStyleCnt="0"/>
      <dgm:spPr/>
    </dgm:pt>
    <dgm:pt modelId="{04D0C619-79C0-4153-B2B0-99E0C17E1CC8}" type="pres">
      <dgm:prSet presAssocID="{0D5B2464-FE98-4743-A293-3A40CAF9225C}" presName="parentText" presStyleLbl="node1" presStyleIdx="1" presStyleCnt="2">
        <dgm:presLayoutVars>
          <dgm:chMax val="0"/>
          <dgm:bulletEnabled val="1"/>
        </dgm:presLayoutVars>
      </dgm:prSet>
      <dgm:spPr/>
    </dgm:pt>
  </dgm:ptLst>
  <dgm:cxnLst>
    <dgm:cxn modelId="{AE2BF807-925D-496D-A3E9-1EEB1752F10F}" type="presOf" srcId="{0D5B2464-FE98-4743-A293-3A40CAF9225C}" destId="{04D0C619-79C0-4153-B2B0-99E0C17E1CC8}" srcOrd="0" destOrd="0" presId="urn:microsoft.com/office/officeart/2005/8/layout/vList2"/>
    <dgm:cxn modelId="{20438516-C6B1-4A63-B12F-0B55EDE59217}" type="presOf" srcId="{FF0B830D-E16F-4277-AF4B-EDC2F0013757}" destId="{E7C0D2AA-0C43-4D9F-8A14-8782050F800B}" srcOrd="0" destOrd="0" presId="urn:microsoft.com/office/officeart/2005/8/layout/vList2"/>
    <dgm:cxn modelId="{63E0AE47-7459-453B-9C3B-FB4B13CF724F}" type="presOf" srcId="{9C9F8FAA-CBF3-4590-808A-96C740ADFD4E}" destId="{ED1C05B2-EC93-4D91-B4DB-06DDAB18CFAE}" srcOrd="0" destOrd="0" presId="urn:microsoft.com/office/officeart/2005/8/layout/vList2"/>
    <dgm:cxn modelId="{D5E3F254-02FF-40CE-9A3E-A9E9F76BACDC}" srcId="{FF0B830D-E16F-4277-AF4B-EDC2F0013757}" destId="{0D5B2464-FE98-4743-A293-3A40CAF9225C}" srcOrd="1" destOrd="0" parTransId="{2D07747B-107E-497D-8C22-AF8D56BCBF4E}" sibTransId="{6219CE5C-D29E-4CE3-BAF4-5674E64B1C08}"/>
    <dgm:cxn modelId="{AB4FF795-ECAA-4C4A-AC64-3AE2D8073CEC}" srcId="{FF0B830D-E16F-4277-AF4B-EDC2F0013757}" destId="{9C9F8FAA-CBF3-4590-808A-96C740ADFD4E}" srcOrd="0" destOrd="0" parTransId="{A211CE84-D583-44C4-9C53-09DDA4F58BF3}" sibTransId="{51FFCBB2-A8EF-4455-91FB-C84A2F4041FF}"/>
    <dgm:cxn modelId="{B2999AEE-C653-4172-9964-08D7AEFC56CD}" type="presParOf" srcId="{E7C0D2AA-0C43-4D9F-8A14-8782050F800B}" destId="{ED1C05B2-EC93-4D91-B4DB-06DDAB18CFAE}" srcOrd="0" destOrd="0" presId="urn:microsoft.com/office/officeart/2005/8/layout/vList2"/>
    <dgm:cxn modelId="{90D27559-7135-4B9E-A8A9-8023E9B7A77D}" type="presParOf" srcId="{E7C0D2AA-0C43-4D9F-8A14-8782050F800B}" destId="{7973731C-C8BB-45EA-9C15-BF865F2FD511}" srcOrd="1" destOrd="0" presId="urn:microsoft.com/office/officeart/2005/8/layout/vList2"/>
    <dgm:cxn modelId="{8456D175-458B-4183-BDF1-1DDC52DE66B8}" type="presParOf" srcId="{E7C0D2AA-0C43-4D9F-8A14-8782050F800B}" destId="{04D0C619-79C0-4153-B2B0-99E0C17E1CC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669F91-925E-4052-96EC-BFE46241F3A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643EEB6-3787-4420-BFCC-B438743CEAB3}">
      <dgm:prSet/>
      <dgm:spPr/>
      <dgm:t>
        <a:bodyPr/>
        <a:lstStyle/>
        <a:p>
          <a:r>
            <a:rPr lang="en-US" dirty="0"/>
            <a:t>What is the monthly </a:t>
          </a:r>
          <a:r>
            <a:rPr lang="en-US"/>
            <a:t>premium &amp; </a:t>
          </a:r>
          <a:r>
            <a:rPr lang="en-US" dirty="0"/>
            <a:t>yearly deductible?</a:t>
          </a:r>
        </a:p>
      </dgm:t>
    </dgm:pt>
    <dgm:pt modelId="{A7161E8F-BE9C-49B4-B490-0D40AE3982B1}" type="parTrans" cxnId="{C194ACCE-836B-4F5A-9C43-3EAC1EF379EB}">
      <dgm:prSet/>
      <dgm:spPr/>
      <dgm:t>
        <a:bodyPr/>
        <a:lstStyle/>
        <a:p>
          <a:endParaRPr lang="en-US"/>
        </a:p>
      </dgm:t>
    </dgm:pt>
    <dgm:pt modelId="{9DF0F719-3DDC-4348-B914-66C503A94223}" type="sibTrans" cxnId="{C194ACCE-836B-4F5A-9C43-3EAC1EF379EB}">
      <dgm:prSet/>
      <dgm:spPr/>
      <dgm:t>
        <a:bodyPr/>
        <a:lstStyle/>
        <a:p>
          <a:endParaRPr lang="en-US"/>
        </a:p>
      </dgm:t>
    </dgm:pt>
    <dgm:pt modelId="{F241AEDD-E376-40DF-9D1C-4BD290FCB80B}">
      <dgm:prSet/>
      <dgm:spPr>
        <a:solidFill>
          <a:schemeClr val="bg1">
            <a:lumMod val="65000"/>
          </a:schemeClr>
        </a:solidFill>
      </dgm:spPr>
      <dgm:t>
        <a:bodyPr/>
        <a:lstStyle/>
        <a:p>
          <a:r>
            <a:rPr lang="en-US" dirty="0"/>
            <a:t>Are all my prescriptions covered in plan’s formulary?</a:t>
          </a:r>
        </a:p>
      </dgm:t>
    </dgm:pt>
    <dgm:pt modelId="{0AF20604-0D57-4892-B8C4-6D99452DB0E2}" type="parTrans" cxnId="{46D0554E-5824-4B48-A949-AA18C35FBED4}">
      <dgm:prSet/>
      <dgm:spPr/>
      <dgm:t>
        <a:bodyPr/>
        <a:lstStyle/>
        <a:p>
          <a:endParaRPr lang="en-US"/>
        </a:p>
      </dgm:t>
    </dgm:pt>
    <dgm:pt modelId="{39150ED3-13BC-4A2B-B662-B3D23B7DB72E}" type="sibTrans" cxnId="{46D0554E-5824-4B48-A949-AA18C35FBED4}">
      <dgm:prSet/>
      <dgm:spPr/>
      <dgm:t>
        <a:bodyPr/>
        <a:lstStyle/>
        <a:p>
          <a:endParaRPr lang="en-US"/>
        </a:p>
      </dgm:t>
    </dgm:pt>
    <dgm:pt modelId="{B4EF0EC1-6F7C-4BA8-921F-AD3776358FDA}">
      <dgm:prSet/>
      <dgm:spPr/>
      <dgm:t>
        <a:bodyPr/>
        <a:lstStyle/>
        <a:p>
          <a:r>
            <a:rPr lang="en-US" dirty="0"/>
            <a:t>What copayments will I be responsible for?</a:t>
          </a:r>
        </a:p>
      </dgm:t>
    </dgm:pt>
    <dgm:pt modelId="{5DE825EE-4CF0-472C-AA07-3FFAC504EF8F}" type="parTrans" cxnId="{153C530E-2270-46BA-86A8-4CE26100897B}">
      <dgm:prSet/>
      <dgm:spPr/>
      <dgm:t>
        <a:bodyPr/>
        <a:lstStyle/>
        <a:p>
          <a:endParaRPr lang="en-US"/>
        </a:p>
      </dgm:t>
    </dgm:pt>
    <dgm:pt modelId="{1A67B6A7-B58C-4E65-94D8-524A8A520D51}" type="sibTrans" cxnId="{153C530E-2270-46BA-86A8-4CE26100897B}">
      <dgm:prSet/>
      <dgm:spPr/>
      <dgm:t>
        <a:bodyPr/>
        <a:lstStyle/>
        <a:p>
          <a:endParaRPr lang="en-US"/>
        </a:p>
      </dgm:t>
    </dgm:pt>
    <dgm:pt modelId="{42CD447D-46B6-4DC5-9BAB-31F5956C1868}">
      <dgm:prSet/>
      <dgm:spPr/>
      <dgm:t>
        <a:bodyPr/>
        <a:lstStyle/>
        <a:p>
          <a:r>
            <a:rPr lang="en-US" dirty="0"/>
            <a:t>Is my insulin covered at $35/month</a:t>
          </a:r>
          <a:r>
            <a:rPr lang="en-US"/>
            <a:t>?  </a:t>
          </a:r>
          <a:endParaRPr lang="en-US" dirty="0"/>
        </a:p>
      </dgm:t>
    </dgm:pt>
    <dgm:pt modelId="{B97FE31C-4410-4371-BA94-3A6DFDF46625}" type="parTrans" cxnId="{57F5BA33-0070-4B01-96FD-4E94AB284DB2}">
      <dgm:prSet/>
      <dgm:spPr/>
      <dgm:t>
        <a:bodyPr/>
        <a:lstStyle/>
        <a:p>
          <a:endParaRPr lang="en-US"/>
        </a:p>
      </dgm:t>
    </dgm:pt>
    <dgm:pt modelId="{A94D1ED7-6BB6-406C-90BE-3272DE9472C1}" type="sibTrans" cxnId="{57F5BA33-0070-4B01-96FD-4E94AB284DB2}">
      <dgm:prSet/>
      <dgm:spPr/>
      <dgm:t>
        <a:bodyPr/>
        <a:lstStyle/>
        <a:p>
          <a:endParaRPr lang="en-US"/>
        </a:p>
      </dgm:t>
    </dgm:pt>
    <dgm:pt modelId="{95F45CA2-D938-4FBD-9F65-2CB98BC27791}">
      <dgm:prSet/>
      <dgm:spPr/>
      <dgm:t>
        <a:bodyPr/>
        <a:lstStyle/>
        <a:p>
          <a:r>
            <a:rPr lang="en-US" dirty="0"/>
            <a:t>What pharmacies are preferred or offer the best costs?</a:t>
          </a:r>
        </a:p>
      </dgm:t>
    </dgm:pt>
    <dgm:pt modelId="{F8ECCD4F-7868-4605-A507-20F53F7A3ECF}" type="parTrans" cxnId="{391D8291-E897-4267-987E-04C1743F0F30}">
      <dgm:prSet/>
      <dgm:spPr/>
      <dgm:t>
        <a:bodyPr/>
        <a:lstStyle/>
        <a:p>
          <a:endParaRPr lang="en-US"/>
        </a:p>
      </dgm:t>
    </dgm:pt>
    <dgm:pt modelId="{5963C134-956B-4897-8AAB-47A033EDB86A}" type="sibTrans" cxnId="{391D8291-E897-4267-987E-04C1743F0F30}">
      <dgm:prSet/>
      <dgm:spPr/>
      <dgm:t>
        <a:bodyPr/>
        <a:lstStyle/>
        <a:p>
          <a:endParaRPr lang="en-US"/>
        </a:p>
      </dgm:t>
    </dgm:pt>
    <dgm:pt modelId="{5C448B3B-B84B-49E6-9D88-6C971E74F067}">
      <dgm:prSet/>
      <dgm:spPr/>
      <dgm:t>
        <a:bodyPr/>
        <a:lstStyle/>
        <a:p>
          <a:r>
            <a:rPr lang="en-US" dirty="0"/>
            <a:t>Are there any restrictions from the plan for my medications?  </a:t>
          </a:r>
        </a:p>
      </dgm:t>
    </dgm:pt>
    <dgm:pt modelId="{E96A7D0E-111A-4FD3-8CD8-F1D8D3D16D11}" type="parTrans" cxnId="{8A53171D-4A0C-40B3-9102-2ADD16E01F86}">
      <dgm:prSet/>
      <dgm:spPr/>
      <dgm:t>
        <a:bodyPr/>
        <a:lstStyle/>
        <a:p>
          <a:endParaRPr lang="en-US"/>
        </a:p>
      </dgm:t>
    </dgm:pt>
    <dgm:pt modelId="{35C8CFC5-2013-49A2-8A16-4F7AF29EE547}" type="sibTrans" cxnId="{8A53171D-4A0C-40B3-9102-2ADD16E01F86}">
      <dgm:prSet/>
      <dgm:spPr/>
      <dgm:t>
        <a:bodyPr/>
        <a:lstStyle/>
        <a:p>
          <a:endParaRPr lang="en-US"/>
        </a:p>
      </dgm:t>
    </dgm:pt>
    <dgm:pt modelId="{EAF125F8-22B7-4D7B-9DD2-A1B4BD89DFFD}" type="pres">
      <dgm:prSet presAssocID="{4A669F91-925E-4052-96EC-BFE46241F3AD}" presName="diagram" presStyleCnt="0">
        <dgm:presLayoutVars>
          <dgm:dir/>
          <dgm:resizeHandles val="exact"/>
        </dgm:presLayoutVars>
      </dgm:prSet>
      <dgm:spPr/>
    </dgm:pt>
    <dgm:pt modelId="{36E20E7A-B4B2-4B9D-B7BC-7D9D6B66AD5C}" type="pres">
      <dgm:prSet presAssocID="{6643EEB6-3787-4420-BFCC-B438743CEAB3}" presName="node" presStyleLbl="node1" presStyleIdx="0" presStyleCnt="6">
        <dgm:presLayoutVars>
          <dgm:bulletEnabled val="1"/>
        </dgm:presLayoutVars>
      </dgm:prSet>
      <dgm:spPr/>
    </dgm:pt>
    <dgm:pt modelId="{8179D3CD-A1EA-4A4C-9FB3-7F9C904EA7DF}" type="pres">
      <dgm:prSet presAssocID="{9DF0F719-3DDC-4348-B914-66C503A94223}" presName="sibTrans" presStyleCnt="0"/>
      <dgm:spPr/>
    </dgm:pt>
    <dgm:pt modelId="{52A189CE-7ED5-4BCC-B581-46811DCAB624}" type="pres">
      <dgm:prSet presAssocID="{F241AEDD-E376-40DF-9D1C-4BD290FCB80B}" presName="node" presStyleLbl="node1" presStyleIdx="1" presStyleCnt="6">
        <dgm:presLayoutVars>
          <dgm:bulletEnabled val="1"/>
        </dgm:presLayoutVars>
      </dgm:prSet>
      <dgm:spPr/>
    </dgm:pt>
    <dgm:pt modelId="{A416B2FC-9AE5-47E5-AD7B-DC0E03739795}" type="pres">
      <dgm:prSet presAssocID="{39150ED3-13BC-4A2B-B662-B3D23B7DB72E}" presName="sibTrans" presStyleCnt="0"/>
      <dgm:spPr/>
    </dgm:pt>
    <dgm:pt modelId="{0787CC67-4A7B-4DD2-BC1B-5A90257FD38B}" type="pres">
      <dgm:prSet presAssocID="{B4EF0EC1-6F7C-4BA8-921F-AD3776358FDA}" presName="node" presStyleLbl="node1" presStyleIdx="2" presStyleCnt="6">
        <dgm:presLayoutVars>
          <dgm:bulletEnabled val="1"/>
        </dgm:presLayoutVars>
      </dgm:prSet>
      <dgm:spPr/>
    </dgm:pt>
    <dgm:pt modelId="{50783BF7-DEC1-4C3A-85E9-EEE0BE0DAF1E}" type="pres">
      <dgm:prSet presAssocID="{1A67B6A7-B58C-4E65-94D8-524A8A520D51}" presName="sibTrans" presStyleCnt="0"/>
      <dgm:spPr/>
    </dgm:pt>
    <dgm:pt modelId="{578242BB-F619-4384-A066-505947D762DF}" type="pres">
      <dgm:prSet presAssocID="{42CD447D-46B6-4DC5-9BAB-31F5956C1868}" presName="node" presStyleLbl="node1" presStyleIdx="3" presStyleCnt="6">
        <dgm:presLayoutVars>
          <dgm:bulletEnabled val="1"/>
        </dgm:presLayoutVars>
      </dgm:prSet>
      <dgm:spPr/>
    </dgm:pt>
    <dgm:pt modelId="{12AD1DC8-FCDE-4A0C-95E7-D8028EA50013}" type="pres">
      <dgm:prSet presAssocID="{A94D1ED7-6BB6-406C-90BE-3272DE9472C1}" presName="sibTrans" presStyleCnt="0"/>
      <dgm:spPr/>
    </dgm:pt>
    <dgm:pt modelId="{49F73CE5-4874-4F9A-8EF1-6DE69AC2D64D}" type="pres">
      <dgm:prSet presAssocID="{95F45CA2-D938-4FBD-9F65-2CB98BC27791}" presName="node" presStyleLbl="node1" presStyleIdx="4" presStyleCnt="6">
        <dgm:presLayoutVars>
          <dgm:bulletEnabled val="1"/>
        </dgm:presLayoutVars>
      </dgm:prSet>
      <dgm:spPr/>
    </dgm:pt>
    <dgm:pt modelId="{BEEC1938-4061-49B3-A4D8-63912E63B83C}" type="pres">
      <dgm:prSet presAssocID="{5963C134-956B-4897-8AAB-47A033EDB86A}" presName="sibTrans" presStyleCnt="0"/>
      <dgm:spPr/>
    </dgm:pt>
    <dgm:pt modelId="{1DDAA292-7C3A-4A60-80D8-2C61DF076044}" type="pres">
      <dgm:prSet presAssocID="{5C448B3B-B84B-49E6-9D88-6C971E74F067}" presName="node" presStyleLbl="node1" presStyleIdx="5" presStyleCnt="6">
        <dgm:presLayoutVars>
          <dgm:bulletEnabled val="1"/>
        </dgm:presLayoutVars>
      </dgm:prSet>
      <dgm:spPr/>
    </dgm:pt>
  </dgm:ptLst>
  <dgm:cxnLst>
    <dgm:cxn modelId="{153C530E-2270-46BA-86A8-4CE26100897B}" srcId="{4A669F91-925E-4052-96EC-BFE46241F3AD}" destId="{B4EF0EC1-6F7C-4BA8-921F-AD3776358FDA}" srcOrd="2" destOrd="0" parTransId="{5DE825EE-4CF0-472C-AA07-3FFAC504EF8F}" sibTransId="{1A67B6A7-B58C-4E65-94D8-524A8A520D51}"/>
    <dgm:cxn modelId="{8A53171D-4A0C-40B3-9102-2ADD16E01F86}" srcId="{4A669F91-925E-4052-96EC-BFE46241F3AD}" destId="{5C448B3B-B84B-49E6-9D88-6C971E74F067}" srcOrd="5" destOrd="0" parTransId="{E96A7D0E-111A-4FD3-8CD8-F1D8D3D16D11}" sibTransId="{35C8CFC5-2013-49A2-8A16-4F7AF29EE547}"/>
    <dgm:cxn modelId="{67017225-3D2B-4683-833B-C2991C36AD49}" type="presOf" srcId="{B4EF0EC1-6F7C-4BA8-921F-AD3776358FDA}" destId="{0787CC67-4A7B-4DD2-BC1B-5A90257FD38B}" srcOrd="0" destOrd="0" presId="urn:microsoft.com/office/officeart/2005/8/layout/default"/>
    <dgm:cxn modelId="{57F5BA33-0070-4B01-96FD-4E94AB284DB2}" srcId="{4A669F91-925E-4052-96EC-BFE46241F3AD}" destId="{42CD447D-46B6-4DC5-9BAB-31F5956C1868}" srcOrd="3" destOrd="0" parTransId="{B97FE31C-4410-4371-BA94-3A6DFDF46625}" sibTransId="{A94D1ED7-6BB6-406C-90BE-3272DE9472C1}"/>
    <dgm:cxn modelId="{7A385735-3258-4AA1-A3CB-08E89EDB855F}" type="presOf" srcId="{42CD447D-46B6-4DC5-9BAB-31F5956C1868}" destId="{578242BB-F619-4384-A066-505947D762DF}" srcOrd="0" destOrd="0" presId="urn:microsoft.com/office/officeart/2005/8/layout/default"/>
    <dgm:cxn modelId="{22C62166-3A81-4B0F-9AC2-241DE1377576}" type="presOf" srcId="{95F45CA2-D938-4FBD-9F65-2CB98BC27791}" destId="{49F73CE5-4874-4F9A-8EF1-6DE69AC2D64D}" srcOrd="0" destOrd="0" presId="urn:microsoft.com/office/officeart/2005/8/layout/default"/>
    <dgm:cxn modelId="{46D0554E-5824-4B48-A949-AA18C35FBED4}" srcId="{4A669F91-925E-4052-96EC-BFE46241F3AD}" destId="{F241AEDD-E376-40DF-9D1C-4BD290FCB80B}" srcOrd="1" destOrd="0" parTransId="{0AF20604-0D57-4892-B8C4-6D99452DB0E2}" sibTransId="{39150ED3-13BC-4A2B-B662-B3D23B7DB72E}"/>
    <dgm:cxn modelId="{391D8291-E897-4267-987E-04C1743F0F30}" srcId="{4A669F91-925E-4052-96EC-BFE46241F3AD}" destId="{95F45CA2-D938-4FBD-9F65-2CB98BC27791}" srcOrd="4" destOrd="0" parTransId="{F8ECCD4F-7868-4605-A507-20F53F7A3ECF}" sibTransId="{5963C134-956B-4897-8AAB-47A033EDB86A}"/>
    <dgm:cxn modelId="{73C99994-A9E7-45D6-85B9-0CB874A059F0}" type="presOf" srcId="{5C448B3B-B84B-49E6-9D88-6C971E74F067}" destId="{1DDAA292-7C3A-4A60-80D8-2C61DF076044}" srcOrd="0" destOrd="0" presId="urn:microsoft.com/office/officeart/2005/8/layout/default"/>
    <dgm:cxn modelId="{D2D7F39B-25B6-47B5-A935-091B76FB97AA}" type="presOf" srcId="{6643EEB6-3787-4420-BFCC-B438743CEAB3}" destId="{36E20E7A-B4B2-4B9D-B7BC-7D9D6B66AD5C}" srcOrd="0" destOrd="0" presId="urn:microsoft.com/office/officeart/2005/8/layout/default"/>
    <dgm:cxn modelId="{8C3CC1B9-A26C-4F50-B9E8-C02F839BF417}" type="presOf" srcId="{F241AEDD-E376-40DF-9D1C-4BD290FCB80B}" destId="{52A189CE-7ED5-4BCC-B581-46811DCAB624}" srcOrd="0" destOrd="0" presId="urn:microsoft.com/office/officeart/2005/8/layout/default"/>
    <dgm:cxn modelId="{C194ACCE-836B-4F5A-9C43-3EAC1EF379EB}" srcId="{4A669F91-925E-4052-96EC-BFE46241F3AD}" destId="{6643EEB6-3787-4420-BFCC-B438743CEAB3}" srcOrd="0" destOrd="0" parTransId="{A7161E8F-BE9C-49B4-B490-0D40AE3982B1}" sibTransId="{9DF0F719-3DDC-4348-B914-66C503A94223}"/>
    <dgm:cxn modelId="{586DFEE7-995E-40F5-B281-CB1D4F7718BD}" type="presOf" srcId="{4A669F91-925E-4052-96EC-BFE46241F3AD}" destId="{EAF125F8-22B7-4D7B-9DD2-A1B4BD89DFFD}" srcOrd="0" destOrd="0" presId="urn:microsoft.com/office/officeart/2005/8/layout/default"/>
    <dgm:cxn modelId="{E799673F-7EF4-42FF-8980-79CA90D89D1B}" type="presParOf" srcId="{EAF125F8-22B7-4D7B-9DD2-A1B4BD89DFFD}" destId="{36E20E7A-B4B2-4B9D-B7BC-7D9D6B66AD5C}" srcOrd="0" destOrd="0" presId="urn:microsoft.com/office/officeart/2005/8/layout/default"/>
    <dgm:cxn modelId="{C131E0E9-B734-4997-8510-5BAFAF6621FD}" type="presParOf" srcId="{EAF125F8-22B7-4D7B-9DD2-A1B4BD89DFFD}" destId="{8179D3CD-A1EA-4A4C-9FB3-7F9C904EA7DF}" srcOrd="1" destOrd="0" presId="urn:microsoft.com/office/officeart/2005/8/layout/default"/>
    <dgm:cxn modelId="{1C2DD9C8-88FB-4961-BB09-FA6C9A839355}" type="presParOf" srcId="{EAF125F8-22B7-4D7B-9DD2-A1B4BD89DFFD}" destId="{52A189CE-7ED5-4BCC-B581-46811DCAB624}" srcOrd="2" destOrd="0" presId="urn:microsoft.com/office/officeart/2005/8/layout/default"/>
    <dgm:cxn modelId="{918F6D55-7BDE-4E93-B756-5871F75D733C}" type="presParOf" srcId="{EAF125F8-22B7-4D7B-9DD2-A1B4BD89DFFD}" destId="{A416B2FC-9AE5-47E5-AD7B-DC0E03739795}" srcOrd="3" destOrd="0" presId="urn:microsoft.com/office/officeart/2005/8/layout/default"/>
    <dgm:cxn modelId="{7A1E475C-764F-4A91-98C6-10AA1AC45D12}" type="presParOf" srcId="{EAF125F8-22B7-4D7B-9DD2-A1B4BD89DFFD}" destId="{0787CC67-4A7B-4DD2-BC1B-5A90257FD38B}" srcOrd="4" destOrd="0" presId="urn:microsoft.com/office/officeart/2005/8/layout/default"/>
    <dgm:cxn modelId="{F5AB4812-D978-4229-9E94-CCFC45AA2246}" type="presParOf" srcId="{EAF125F8-22B7-4D7B-9DD2-A1B4BD89DFFD}" destId="{50783BF7-DEC1-4C3A-85E9-EEE0BE0DAF1E}" srcOrd="5" destOrd="0" presId="urn:microsoft.com/office/officeart/2005/8/layout/default"/>
    <dgm:cxn modelId="{827835CD-9C64-47DB-9060-61BFE415ADCA}" type="presParOf" srcId="{EAF125F8-22B7-4D7B-9DD2-A1B4BD89DFFD}" destId="{578242BB-F619-4384-A066-505947D762DF}" srcOrd="6" destOrd="0" presId="urn:microsoft.com/office/officeart/2005/8/layout/default"/>
    <dgm:cxn modelId="{E100D039-77D5-480A-9B0F-A6AC96CE72D0}" type="presParOf" srcId="{EAF125F8-22B7-4D7B-9DD2-A1B4BD89DFFD}" destId="{12AD1DC8-FCDE-4A0C-95E7-D8028EA50013}" srcOrd="7" destOrd="0" presId="urn:microsoft.com/office/officeart/2005/8/layout/default"/>
    <dgm:cxn modelId="{C02C8F57-153C-4006-BDAD-9EBC47D719C1}" type="presParOf" srcId="{EAF125F8-22B7-4D7B-9DD2-A1B4BD89DFFD}" destId="{49F73CE5-4874-4F9A-8EF1-6DE69AC2D64D}" srcOrd="8" destOrd="0" presId="urn:microsoft.com/office/officeart/2005/8/layout/default"/>
    <dgm:cxn modelId="{841643A3-14A1-4637-8E89-023D22180DF3}" type="presParOf" srcId="{EAF125F8-22B7-4D7B-9DD2-A1B4BD89DFFD}" destId="{BEEC1938-4061-49B3-A4D8-63912E63B83C}" srcOrd="9" destOrd="0" presId="urn:microsoft.com/office/officeart/2005/8/layout/default"/>
    <dgm:cxn modelId="{879FD351-01BF-4E31-AD85-94B4C038C979}" type="presParOf" srcId="{EAF125F8-22B7-4D7B-9DD2-A1B4BD89DFFD}" destId="{1DDAA292-7C3A-4A60-80D8-2C61DF07604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0B830D-E16F-4277-AF4B-EDC2F00137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9F8FAA-CBF3-4590-808A-96C740ADFD4E}">
      <dgm:prSet custT="1"/>
      <dgm:spPr/>
      <dgm:t>
        <a:bodyPr/>
        <a:lstStyle/>
        <a:p>
          <a:r>
            <a:rPr lang="en-US" sz="3500" dirty="0"/>
            <a:t>Original Medicare (Parts A &amp; B) </a:t>
          </a:r>
        </a:p>
        <a:p>
          <a:r>
            <a:rPr lang="en-US" sz="3500" dirty="0"/>
            <a:t>+ Part D plan </a:t>
          </a:r>
        </a:p>
        <a:p>
          <a:r>
            <a:rPr lang="en-US" sz="3500" dirty="0"/>
            <a:t>+ Medicare supplement </a:t>
          </a:r>
        </a:p>
      </dgm:t>
    </dgm:pt>
    <dgm:pt modelId="{A211CE84-D583-44C4-9C53-09DDA4F58BF3}" type="parTrans" cxnId="{AB4FF795-ECAA-4C4A-AC64-3AE2D8073CEC}">
      <dgm:prSet/>
      <dgm:spPr/>
      <dgm:t>
        <a:bodyPr/>
        <a:lstStyle/>
        <a:p>
          <a:endParaRPr lang="en-US"/>
        </a:p>
      </dgm:t>
    </dgm:pt>
    <dgm:pt modelId="{51FFCBB2-A8EF-4455-91FB-C84A2F4041FF}" type="sibTrans" cxnId="{AB4FF795-ECAA-4C4A-AC64-3AE2D8073CEC}">
      <dgm:prSet/>
      <dgm:spPr/>
      <dgm:t>
        <a:bodyPr/>
        <a:lstStyle/>
        <a:p>
          <a:endParaRPr lang="en-US"/>
        </a:p>
      </dgm:t>
    </dgm:pt>
    <dgm:pt modelId="{0D5B2464-FE98-4743-A293-3A40CAF9225C}">
      <dgm:prSet custT="1"/>
      <dgm:spPr/>
      <dgm:t>
        <a:bodyPr/>
        <a:lstStyle/>
        <a:p>
          <a:r>
            <a:rPr lang="en-US" sz="3500" dirty="0"/>
            <a:t>Medicare Advantage (Part C) </a:t>
          </a:r>
        </a:p>
      </dgm:t>
    </dgm:pt>
    <dgm:pt modelId="{2D07747B-107E-497D-8C22-AF8D56BCBF4E}" type="parTrans" cxnId="{D5E3F254-02FF-40CE-9A3E-A9E9F76BACDC}">
      <dgm:prSet/>
      <dgm:spPr/>
      <dgm:t>
        <a:bodyPr/>
        <a:lstStyle/>
        <a:p>
          <a:endParaRPr lang="en-US"/>
        </a:p>
      </dgm:t>
    </dgm:pt>
    <dgm:pt modelId="{6219CE5C-D29E-4CE3-BAF4-5674E64B1C08}" type="sibTrans" cxnId="{D5E3F254-02FF-40CE-9A3E-A9E9F76BACDC}">
      <dgm:prSet/>
      <dgm:spPr/>
      <dgm:t>
        <a:bodyPr/>
        <a:lstStyle/>
        <a:p>
          <a:endParaRPr lang="en-US"/>
        </a:p>
      </dgm:t>
    </dgm:pt>
    <dgm:pt modelId="{E7C0D2AA-0C43-4D9F-8A14-8782050F800B}" type="pres">
      <dgm:prSet presAssocID="{FF0B830D-E16F-4277-AF4B-EDC2F0013757}" presName="linear" presStyleCnt="0">
        <dgm:presLayoutVars>
          <dgm:animLvl val="lvl"/>
          <dgm:resizeHandles val="exact"/>
        </dgm:presLayoutVars>
      </dgm:prSet>
      <dgm:spPr/>
    </dgm:pt>
    <dgm:pt modelId="{ED1C05B2-EC93-4D91-B4DB-06DDAB18CFAE}" type="pres">
      <dgm:prSet presAssocID="{9C9F8FAA-CBF3-4590-808A-96C740ADFD4E}" presName="parentText" presStyleLbl="node1" presStyleIdx="0" presStyleCnt="2" custScaleY="107049">
        <dgm:presLayoutVars>
          <dgm:chMax val="0"/>
          <dgm:bulletEnabled val="1"/>
        </dgm:presLayoutVars>
      </dgm:prSet>
      <dgm:spPr/>
    </dgm:pt>
    <dgm:pt modelId="{7973731C-C8BB-45EA-9C15-BF865F2FD511}" type="pres">
      <dgm:prSet presAssocID="{51FFCBB2-A8EF-4455-91FB-C84A2F4041FF}" presName="spacer" presStyleCnt="0"/>
      <dgm:spPr/>
    </dgm:pt>
    <dgm:pt modelId="{04D0C619-79C0-4153-B2B0-99E0C17E1CC8}" type="pres">
      <dgm:prSet presAssocID="{0D5B2464-FE98-4743-A293-3A40CAF9225C}" presName="parentText" presStyleLbl="node1" presStyleIdx="1" presStyleCnt="2">
        <dgm:presLayoutVars>
          <dgm:chMax val="0"/>
          <dgm:bulletEnabled val="1"/>
        </dgm:presLayoutVars>
      </dgm:prSet>
      <dgm:spPr/>
    </dgm:pt>
  </dgm:ptLst>
  <dgm:cxnLst>
    <dgm:cxn modelId="{AE2BF807-925D-496D-A3E9-1EEB1752F10F}" type="presOf" srcId="{0D5B2464-FE98-4743-A293-3A40CAF9225C}" destId="{04D0C619-79C0-4153-B2B0-99E0C17E1CC8}" srcOrd="0" destOrd="0" presId="urn:microsoft.com/office/officeart/2005/8/layout/vList2"/>
    <dgm:cxn modelId="{20438516-C6B1-4A63-B12F-0B55EDE59217}" type="presOf" srcId="{FF0B830D-E16F-4277-AF4B-EDC2F0013757}" destId="{E7C0D2AA-0C43-4D9F-8A14-8782050F800B}" srcOrd="0" destOrd="0" presId="urn:microsoft.com/office/officeart/2005/8/layout/vList2"/>
    <dgm:cxn modelId="{63E0AE47-7459-453B-9C3B-FB4B13CF724F}" type="presOf" srcId="{9C9F8FAA-CBF3-4590-808A-96C740ADFD4E}" destId="{ED1C05B2-EC93-4D91-B4DB-06DDAB18CFAE}" srcOrd="0" destOrd="0" presId="urn:microsoft.com/office/officeart/2005/8/layout/vList2"/>
    <dgm:cxn modelId="{D5E3F254-02FF-40CE-9A3E-A9E9F76BACDC}" srcId="{FF0B830D-E16F-4277-AF4B-EDC2F0013757}" destId="{0D5B2464-FE98-4743-A293-3A40CAF9225C}" srcOrd="1" destOrd="0" parTransId="{2D07747B-107E-497D-8C22-AF8D56BCBF4E}" sibTransId="{6219CE5C-D29E-4CE3-BAF4-5674E64B1C08}"/>
    <dgm:cxn modelId="{AB4FF795-ECAA-4C4A-AC64-3AE2D8073CEC}" srcId="{FF0B830D-E16F-4277-AF4B-EDC2F0013757}" destId="{9C9F8FAA-CBF3-4590-808A-96C740ADFD4E}" srcOrd="0" destOrd="0" parTransId="{A211CE84-D583-44C4-9C53-09DDA4F58BF3}" sibTransId="{51FFCBB2-A8EF-4455-91FB-C84A2F4041FF}"/>
    <dgm:cxn modelId="{B2999AEE-C653-4172-9964-08D7AEFC56CD}" type="presParOf" srcId="{E7C0D2AA-0C43-4D9F-8A14-8782050F800B}" destId="{ED1C05B2-EC93-4D91-B4DB-06DDAB18CFAE}" srcOrd="0" destOrd="0" presId="urn:microsoft.com/office/officeart/2005/8/layout/vList2"/>
    <dgm:cxn modelId="{90D27559-7135-4B9E-A8A9-8023E9B7A77D}" type="presParOf" srcId="{E7C0D2AA-0C43-4D9F-8A14-8782050F800B}" destId="{7973731C-C8BB-45EA-9C15-BF865F2FD511}" srcOrd="1" destOrd="0" presId="urn:microsoft.com/office/officeart/2005/8/layout/vList2"/>
    <dgm:cxn modelId="{8456D175-458B-4183-BDF1-1DDC52DE66B8}" type="presParOf" srcId="{E7C0D2AA-0C43-4D9F-8A14-8782050F800B}" destId="{04D0C619-79C0-4153-B2B0-99E0C17E1CC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0B830D-E16F-4277-AF4B-EDC2F00137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9F8FAA-CBF3-4590-808A-96C740ADFD4E}">
      <dgm:prSet custT="1"/>
      <dgm:spPr/>
      <dgm:t>
        <a:bodyPr/>
        <a:lstStyle/>
        <a:p>
          <a:r>
            <a:rPr lang="en-US" sz="4000" dirty="0"/>
            <a:t>when you turn 65 </a:t>
          </a:r>
        </a:p>
      </dgm:t>
    </dgm:pt>
    <dgm:pt modelId="{A211CE84-D583-44C4-9C53-09DDA4F58BF3}" type="parTrans" cxnId="{AB4FF795-ECAA-4C4A-AC64-3AE2D8073CEC}">
      <dgm:prSet/>
      <dgm:spPr/>
      <dgm:t>
        <a:bodyPr/>
        <a:lstStyle/>
        <a:p>
          <a:endParaRPr lang="en-US"/>
        </a:p>
      </dgm:t>
    </dgm:pt>
    <dgm:pt modelId="{51FFCBB2-A8EF-4455-91FB-C84A2F4041FF}" type="sibTrans" cxnId="{AB4FF795-ECAA-4C4A-AC64-3AE2D8073CEC}">
      <dgm:prSet/>
      <dgm:spPr/>
      <dgm:t>
        <a:bodyPr/>
        <a:lstStyle/>
        <a:p>
          <a:endParaRPr lang="en-US"/>
        </a:p>
      </dgm:t>
    </dgm:pt>
    <dgm:pt modelId="{0D5B2464-FE98-4743-A293-3A40CAF9225C}">
      <dgm:prSet custT="1"/>
      <dgm:spPr/>
      <dgm:t>
        <a:bodyPr/>
        <a:lstStyle/>
        <a:p>
          <a:r>
            <a:rPr lang="en-US" sz="4000" dirty="0"/>
            <a:t>on 25</a:t>
          </a:r>
          <a:r>
            <a:rPr lang="en-US" sz="4000" baseline="30000" dirty="0"/>
            <a:t>th</a:t>
          </a:r>
          <a:r>
            <a:rPr lang="en-US" sz="4000" dirty="0"/>
            <a:t> month of disability benefits (under age 65)</a:t>
          </a:r>
        </a:p>
      </dgm:t>
    </dgm:pt>
    <dgm:pt modelId="{2D07747B-107E-497D-8C22-AF8D56BCBF4E}" type="parTrans" cxnId="{D5E3F254-02FF-40CE-9A3E-A9E9F76BACDC}">
      <dgm:prSet/>
      <dgm:spPr/>
      <dgm:t>
        <a:bodyPr/>
        <a:lstStyle/>
        <a:p>
          <a:endParaRPr lang="en-US"/>
        </a:p>
      </dgm:t>
    </dgm:pt>
    <dgm:pt modelId="{6219CE5C-D29E-4CE3-BAF4-5674E64B1C08}" type="sibTrans" cxnId="{D5E3F254-02FF-40CE-9A3E-A9E9F76BACDC}">
      <dgm:prSet/>
      <dgm:spPr/>
      <dgm:t>
        <a:bodyPr/>
        <a:lstStyle/>
        <a:p>
          <a:endParaRPr lang="en-US"/>
        </a:p>
      </dgm:t>
    </dgm:pt>
    <dgm:pt modelId="{5F3A6F75-9662-4DC2-89A4-5BBF4491823C}">
      <dgm:prSet custT="1"/>
      <dgm:spPr/>
      <dgm:t>
        <a:bodyPr/>
        <a:lstStyle/>
        <a:p>
          <a:r>
            <a:rPr lang="en-US" sz="3000" dirty="0"/>
            <a:t>except for people with ALS or ESRD</a:t>
          </a:r>
        </a:p>
      </dgm:t>
    </dgm:pt>
    <dgm:pt modelId="{0BCB356D-DF63-41E5-A3CF-9AA3C378FB83}" type="parTrans" cxnId="{25241117-0545-41BF-AAE1-B44EB027F6DD}">
      <dgm:prSet/>
      <dgm:spPr/>
      <dgm:t>
        <a:bodyPr/>
        <a:lstStyle/>
        <a:p>
          <a:endParaRPr lang="en-US"/>
        </a:p>
      </dgm:t>
    </dgm:pt>
    <dgm:pt modelId="{1ED40A6D-13DC-4319-9B73-355134EAB344}" type="sibTrans" cxnId="{25241117-0545-41BF-AAE1-B44EB027F6DD}">
      <dgm:prSet/>
      <dgm:spPr/>
      <dgm:t>
        <a:bodyPr/>
        <a:lstStyle/>
        <a:p>
          <a:endParaRPr lang="en-US"/>
        </a:p>
      </dgm:t>
    </dgm:pt>
    <dgm:pt modelId="{70A4FEC6-48A9-4492-9148-204A06670C3B}">
      <dgm:prSet custT="1"/>
      <dgm:spPr/>
      <dgm:t>
        <a:bodyPr/>
        <a:lstStyle/>
        <a:p>
          <a:pPr>
            <a:buNone/>
          </a:pPr>
          <a:r>
            <a:rPr lang="en-US" sz="3000" dirty="0"/>
            <a:t>(their benefits start earlier)  </a:t>
          </a:r>
        </a:p>
      </dgm:t>
    </dgm:pt>
    <dgm:pt modelId="{D6D7DB60-530E-4894-9873-D9DAB3B4F776}" type="parTrans" cxnId="{B011A6B1-76E5-436D-9057-361531358947}">
      <dgm:prSet/>
      <dgm:spPr/>
      <dgm:t>
        <a:bodyPr/>
        <a:lstStyle/>
        <a:p>
          <a:endParaRPr lang="en-US"/>
        </a:p>
      </dgm:t>
    </dgm:pt>
    <dgm:pt modelId="{291218FE-0318-4667-B686-61D0DE1DC433}" type="sibTrans" cxnId="{B011A6B1-76E5-436D-9057-361531358947}">
      <dgm:prSet/>
      <dgm:spPr/>
      <dgm:t>
        <a:bodyPr/>
        <a:lstStyle/>
        <a:p>
          <a:endParaRPr lang="en-US"/>
        </a:p>
      </dgm:t>
    </dgm:pt>
    <dgm:pt modelId="{E7C0D2AA-0C43-4D9F-8A14-8782050F800B}" type="pres">
      <dgm:prSet presAssocID="{FF0B830D-E16F-4277-AF4B-EDC2F0013757}" presName="linear" presStyleCnt="0">
        <dgm:presLayoutVars>
          <dgm:animLvl val="lvl"/>
          <dgm:resizeHandles val="exact"/>
        </dgm:presLayoutVars>
      </dgm:prSet>
      <dgm:spPr/>
    </dgm:pt>
    <dgm:pt modelId="{ED1C05B2-EC93-4D91-B4DB-06DDAB18CFAE}" type="pres">
      <dgm:prSet presAssocID="{9C9F8FAA-CBF3-4590-808A-96C740ADFD4E}" presName="parentText" presStyleLbl="node1" presStyleIdx="0" presStyleCnt="2">
        <dgm:presLayoutVars>
          <dgm:chMax val="0"/>
          <dgm:bulletEnabled val="1"/>
        </dgm:presLayoutVars>
      </dgm:prSet>
      <dgm:spPr/>
    </dgm:pt>
    <dgm:pt modelId="{7973731C-C8BB-45EA-9C15-BF865F2FD511}" type="pres">
      <dgm:prSet presAssocID="{51FFCBB2-A8EF-4455-91FB-C84A2F4041FF}" presName="spacer" presStyleCnt="0"/>
      <dgm:spPr/>
    </dgm:pt>
    <dgm:pt modelId="{04D0C619-79C0-4153-B2B0-99E0C17E1CC8}" type="pres">
      <dgm:prSet presAssocID="{0D5B2464-FE98-4743-A293-3A40CAF9225C}" presName="parentText" presStyleLbl="node1" presStyleIdx="1" presStyleCnt="2">
        <dgm:presLayoutVars>
          <dgm:chMax val="0"/>
          <dgm:bulletEnabled val="1"/>
        </dgm:presLayoutVars>
      </dgm:prSet>
      <dgm:spPr/>
    </dgm:pt>
    <dgm:pt modelId="{152BD972-E673-4B8B-9A44-7F327A071C5E}" type="pres">
      <dgm:prSet presAssocID="{0D5B2464-FE98-4743-A293-3A40CAF9225C}" presName="childText" presStyleLbl="revTx" presStyleIdx="0" presStyleCnt="1">
        <dgm:presLayoutVars>
          <dgm:bulletEnabled val="1"/>
        </dgm:presLayoutVars>
      </dgm:prSet>
      <dgm:spPr/>
    </dgm:pt>
  </dgm:ptLst>
  <dgm:cxnLst>
    <dgm:cxn modelId="{AE2BF807-925D-496D-A3E9-1EEB1752F10F}" type="presOf" srcId="{0D5B2464-FE98-4743-A293-3A40CAF9225C}" destId="{04D0C619-79C0-4153-B2B0-99E0C17E1CC8}" srcOrd="0" destOrd="0" presId="urn:microsoft.com/office/officeart/2005/8/layout/vList2"/>
    <dgm:cxn modelId="{20438516-C6B1-4A63-B12F-0B55EDE59217}" type="presOf" srcId="{FF0B830D-E16F-4277-AF4B-EDC2F0013757}" destId="{E7C0D2AA-0C43-4D9F-8A14-8782050F800B}" srcOrd="0" destOrd="0" presId="urn:microsoft.com/office/officeart/2005/8/layout/vList2"/>
    <dgm:cxn modelId="{25241117-0545-41BF-AAE1-B44EB027F6DD}" srcId="{0D5B2464-FE98-4743-A293-3A40CAF9225C}" destId="{5F3A6F75-9662-4DC2-89A4-5BBF4491823C}" srcOrd="0" destOrd="0" parTransId="{0BCB356D-DF63-41E5-A3CF-9AA3C378FB83}" sibTransId="{1ED40A6D-13DC-4319-9B73-355134EAB344}"/>
    <dgm:cxn modelId="{63E0AE47-7459-453B-9C3B-FB4B13CF724F}" type="presOf" srcId="{9C9F8FAA-CBF3-4590-808A-96C740ADFD4E}" destId="{ED1C05B2-EC93-4D91-B4DB-06DDAB18CFAE}" srcOrd="0" destOrd="0" presId="urn:microsoft.com/office/officeart/2005/8/layout/vList2"/>
    <dgm:cxn modelId="{CDF7E470-8CF2-4DE7-B5B4-CBFE302391A2}" type="presOf" srcId="{5F3A6F75-9662-4DC2-89A4-5BBF4491823C}" destId="{152BD972-E673-4B8B-9A44-7F327A071C5E}" srcOrd="0" destOrd="0" presId="urn:microsoft.com/office/officeart/2005/8/layout/vList2"/>
    <dgm:cxn modelId="{D5E3F254-02FF-40CE-9A3E-A9E9F76BACDC}" srcId="{FF0B830D-E16F-4277-AF4B-EDC2F0013757}" destId="{0D5B2464-FE98-4743-A293-3A40CAF9225C}" srcOrd="1" destOrd="0" parTransId="{2D07747B-107E-497D-8C22-AF8D56BCBF4E}" sibTransId="{6219CE5C-D29E-4CE3-BAF4-5674E64B1C08}"/>
    <dgm:cxn modelId="{AB4FF795-ECAA-4C4A-AC64-3AE2D8073CEC}" srcId="{FF0B830D-E16F-4277-AF4B-EDC2F0013757}" destId="{9C9F8FAA-CBF3-4590-808A-96C740ADFD4E}" srcOrd="0" destOrd="0" parTransId="{A211CE84-D583-44C4-9C53-09DDA4F58BF3}" sibTransId="{51FFCBB2-A8EF-4455-91FB-C84A2F4041FF}"/>
    <dgm:cxn modelId="{B011A6B1-76E5-436D-9057-361531358947}" srcId="{5F3A6F75-9662-4DC2-89A4-5BBF4491823C}" destId="{70A4FEC6-48A9-4492-9148-204A06670C3B}" srcOrd="0" destOrd="0" parTransId="{D6D7DB60-530E-4894-9873-D9DAB3B4F776}" sibTransId="{291218FE-0318-4667-B686-61D0DE1DC433}"/>
    <dgm:cxn modelId="{DCAA25DB-8912-4228-A99B-C759E77B2407}" type="presOf" srcId="{70A4FEC6-48A9-4492-9148-204A06670C3B}" destId="{152BD972-E673-4B8B-9A44-7F327A071C5E}" srcOrd="0" destOrd="1" presId="urn:microsoft.com/office/officeart/2005/8/layout/vList2"/>
    <dgm:cxn modelId="{B2999AEE-C653-4172-9964-08D7AEFC56CD}" type="presParOf" srcId="{E7C0D2AA-0C43-4D9F-8A14-8782050F800B}" destId="{ED1C05B2-EC93-4D91-B4DB-06DDAB18CFAE}" srcOrd="0" destOrd="0" presId="urn:microsoft.com/office/officeart/2005/8/layout/vList2"/>
    <dgm:cxn modelId="{90D27559-7135-4B9E-A8A9-8023E9B7A77D}" type="presParOf" srcId="{E7C0D2AA-0C43-4D9F-8A14-8782050F800B}" destId="{7973731C-C8BB-45EA-9C15-BF865F2FD511}" srcOrd="1" destOrd="0" presId="urn:microsoft.com/office/officeart/2005/8/layout/vList2"/>
    <dgm:cxn modelId="{8456D175-458B-4183-BDF1-1DDC52DE66B8}" type="presParOf" srcId="{E7C0D2AA-0C43-4D9F-8A14-8782050F800B}" destId="{04D0C619-79C0-4153-B2B0-99E0C17E1CC8}" srcOrd="2" destOrd="0" presId="urn:microsoft.com/office/officeart/2005/8/layout/vList2"/>
    <dgm:cxn modelId="{BAD6E940-18FE-4156-851C-8449F76FC9EA}" type="presParOf" srcId="{E7C0D2AA-0C43-4D9F-8A14-8782050F800B}" destId="{152BD972-E673-4B8B-9A44-7F327A071C5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123A1B-EE03-4DD8-A7D3-BFCE9F51F7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277F25-60B7-4CA7-9AA7-B364C7ECEA18}">
      <dgm:prSet custT="1"/>
      <dgm:spPr/>
      <dgm:t>
        <a:bodyPr/>
        <a:lstStyle/>
        <a:p>
          <a:pPr algn="ctr"/>
          <a:r>
            <a:rPr lang="en-US" sz="2800" dirty="0"/>
            <a:t> 2 months to </a:t>
          </a:r>
          <a:r>
            <a:rPr lang="en-US" sz="2700" dirty="0"/>
            <a:t>enroll in Part D </a:t>
          </a:r>
        </a:p>
        <a:p>
          <a:pPr algn="ctr"/>
          <a:r>
            <a:rPr lang="en-US" sz="2700" dirty="0"/>
            <a:t>and choose drug plan</a:t>
          </a:r>
        </a:p>
      </dgm:t>
    </dgm:pt>
    <dgm:pt modelId="{216B3908-62D7-4648-BE7C-C2D38EB02949}" type="parTrans" cxnId="{0B79BFF4-0FCC-4E3D-AD16-5897A36A3ED4}">
      <dgm:prSet/>
      <dgm:spPr/>
      <dgm:t>
        <a:bodyPr/>
        <a:lstStyle/>
        <a:p>
          <a:endParaRPr lang="en-US"/>
        </a:p>
      </dgm:t>
    </dgm:pt>
    <dgm:pt modelId="{7D0F443E-8F2D-4A55-818B-DD431ED0CA0B}" type="sibTrans" cxnId="{0B79BFF4-0FCC-4E3D-AD16-5897A36A3ED4}">
      <dgm:prSet/>
      <dgm:spPr/>
      <dgm:t>
        <a:bodyPr/>
        <a:lstStyle/>
        <a:p>
          <a:endParaRPr lang="en-US"/>
        </a:p>
      </dgm:t>
    </dgm:pt>
    <dgm:pt modelId="{7F8440DE-C201-4156-B583-B142BA7B64EF}">
      <dgm:prSet custT="1"/>
      <dgm:spPr/>
      <dgm:t>
        <a:bodyPr/>
        <a:lstStyle/>
        <a:p>
          <a:pPr algn="ctr"/>
          <a:r>
            <a:rPr lang="en-US" sz="2800" dirty="0"/>
            <a:t>8 months to enroll in Part B</a:t>
          </a:r>
        </a:p>
      </dgm:t>
    </dgm:pt>
    <dgm:pt modelId="{3035ABD1-CB6E-42B5-8328-9A402752259C}" type="parTrans" cxnId="{C9D9DE0A-12B4-4C85-97EF-37EE141CE6FD}">
      <dgm:prSet/>
      <dgm:spPr/>
      <dgm:t>
        <a:bodyPr/>
        <a:lstStyle/>
        <a:p>
          <a:endParaRPr lang="en-US"/>
        </a:p>
      </dgm:t>
    </dgm:pt>
    <dgm:pt modelId="{374A8C2E-F781-422D-94CA-E404EB73A82B}" type="sibTrans" cxnId="{C9D9DE0A-12B4-4C85-97EF-37EE141CE6FD}">
      <dgm:prSet/>
      <dgm:spPr/>
      <dgm:t>
        <a:bodyPr/>
        <a:lstStyle/>
        <a:p>
          <a:endParaRPr lang="en-US"/>
        </a:p>
      </dgm:t>
    </dgm:pt>
    <dgm:pt modelId="{6D0104B3-9C90-4EBA-85CD-B2A4DE74BC55}">
      <dgm:prSet custT="1"/>
      <dgm:spPr/>
      <dgm:t>
        <a:bodyPr/>
        <a:lstStyle/>
        <a:p>
          <a:pPr algn="ctr"/>
          <a:r>
            <a:rPr lang="en-US" sz="2700" dirty="0"/>
            <a:t>6 months (from Part B effective date) to choose a supplement without health underwriting</a:t>
          </a:r>
        </a:p>
      </dgm:t>
    </dgm:pt>
    <dgm:pt modelId="{C8C44180-99A1-4E3F-A1B3-0A785BA7346E}" type="parTrans" cxnId="{285AE6F1-3D63-4648-B2DF-94483289DCD5}">
      <dgm:prSet/>
      <dgm:spPr/>
      <dgm:t>
        <a:bodyPr/>
        <a:lstStyle/>
        <a:p>
          <a:endParaRPr lang="en-US"/>
        </a:p>
      </dgm:t>
    </dgm:pt>
    <dgm:pt modelId="{400B5524-A819-4D15-872B-4C62242D373E}" type="sibTrans" cxnId="{285AE6F1-3D63-4648-B2DF-94483289DCD5}">
      <dgm:prSet/>
      <dgm:spPr/>
      <dgm:t>
        <a:bodyPr/>
        <a:lstStyle/>
        <a:p>
          <a:endParaRPr lang="en-US"/>
        </a:p>
      </dgm:t>
    </dgm:pt>
    <dgm:pt modelId="{DE2CC653-E6A2-4E2F-A7E9-4674618535BF}" type="pres">
      <dgm:prSet presAssocID="{7A123A1B-EE03-4DD8-A7D3-BFCE9F51F77A}" presName="linear" presStyleCnt="0">
        <dgm:presLayoutVars>
          <dgm:animLvl val="lvl"/>
          <dgm:resizeHandles val="exact"/>
        </dgm:presLayoutVars>
      </dgm:prSet>
      <dgm:spPr/>
    </dgm:pt>
    <dgm:pt modelId="{975F9FFE-8B63-460E-9246-53E78FD2742F}" type="pres">
      <dgm:prSet presAssocID="{B7277F25-60B7-4CA7-9AA7-B364C7ECEA18}" presName="parentText" presStyleLbl="node1" presStyleIdx="0" presStyleCnt="3" custLinFactNeighborX="-11312" custLinFactNeighborY="-6816">
        <dgm:presLayoutVars>
          <dgm:chMax val="0"/>
          <dgm:bulletEnabled val="1"/>
        </dgm:presLayoutVars>
      </dgm:prSet>
      <dgm:spPr/>
    </dgm:pt>
    <dgm:pt modelId="{947F95C5-5DDD-4918-B2C5-54CA0846B3CD}" type="pres">
      <dgm:prSet presAssocID="{7D0F443E-8F2D-4A55-818B-DD431ED0CA0B}" presName="spacer" presStyleCnt="0"/>
      <dgm:spPr/>
    </dgm:pt>
    <dgm:pt modelId="{34C4B5D6-666D-4756-8106-1498A9A73416}" type="pres">
      <dgm:prSet presAssocID="{7F8440DE-C201-4156-B583-B142BA7B64EF}" presName="parentText" presStyleLbl="node1" presStyleIdx="1" presStyleCnt="3">
        <dgm:presLayoutVars>
          <dgm:chMax val="0"/>
          <dgm:bulletEnabled val="1"/>
        </dgm:presLayoutVars>
      </dgm:prSet>
      <dgm:spPr/>
    </dgm:pt>
    <dgm:pt modelId="{86107510-6C8C-4B0E-8627-53FEC7821652}" type="pres">
      <dgm:prSet presAssocID="{374A8C2E-F781-422D-94CA-E404EB73A82B}" presName="spacer" presStyleCnt="0"/>
      <dgm:spPr/>
    </dgm:pt>
    <dgm:pt modelId="{264A9A7A-F64D-4ED1-AF62-B01222E6E9AB}" type="pres">
      <dgm:prSet presAssocID="{6D0104B3-9C90-4EBA-85CD-B2A4DE74BC55}" presName="parentText" presStyleLbl="node1" presStyleIdx="2" presStyleCnt="3">
        <dgm:presLayoutVars>
          <dgm:chMax val="0"/>
          <dgm:bulletEnabled val="1"/>
        </dgm:presLayoutVars>
      </dgm:prSet>
      <dgm:spPr/>
    </dgm:pt>
  </dgm:ptLst>
  <dgm:cxnLst>
    <dgm:cxn modelId="{C9D9DE0A-12B4-4C85-97EF-37EE141CE6FD}" srcId="{7A123A1B-EE03-4DD8-A7D3-BFCE9F51F77A}" destId="{7F8440DE-C201-4156-B583-B142BA7B64EF}" srcOrd="1" destOrd="0" parTransId="{3035ABD1-CB6E-42B5-8328-9A402752259C}" sibTransId="{374A8C2E-F781-422D-94CA-E404EB73A82B}"/>
    <dgm:cxn modelId="{C785854B-4407-49CD-B838-AECEC460A1D4}" type="presOf" srcId="{7A123A1B-EE03-4DD8-A7D3-BFCE9F51F77A}" destId="{DE2CC653-E6A2-4E2F-A7E9-4674618535BF}" srcOrd="0" destOrd="0" presId="urn:microsoft.com/office/officeart/2005/8/layout/vList2"/>
    <dgm:cxn modelId="{EDEC32AA-6F44-4D3E-BAF1-CF989B48ACA0}" type="presOf" srcId="{7F8440DE-C201-4156-B583-B142BA7B64EF}" destId="{34C4B5D6-666D-4756-8106-1498A9A73416}" srcOrd="0" destOrd="0" presId="urn:microsoft.com/office/officeart/2005/8/layout/vList2"/>
    <dgm:cxn modelId="{F896CFB4-9119-42D3-97E5-B31374DFE49D}" type="presOf" srcId="{6D0104B3-9C90-4EBA-85CD-B2A4DE74BC55}" destId="{264A9A7A-F64D-4ED1-AF62-B01222E6E9AB}" srcOrd="0" destOrd="0" presId="urn:microsoft.com/office/officeart/2005/8/layout/vList2"/>
    <dgm:cxn modelId="{949BA7E0-764E-4C90-954A-1B829FD59199}" type="presOf" srcId="{B7277F25-60B7-4CA7-9AA7-B364C7ECEA18}" destId="{975F9FFE-8B63-460E-9246-53E78FD2742F}" srcOrd="0" destOrd="0" presId="urn:microsoft.com/office/officeart/2005/8/layout/vList2"/>
    <dgm:cxn modelId="{285AE6F1-3D63-4648-B2DF-94483289DCD5}" srcId="{7A123A1B-EE03-4DD8-A7D3-BFCE9F51F77A}" destId="{6D0104B3-9C90-4EBA-85CD-B2A4DE74BC55}" srcOrd="2" destOrd="0" parTransId="{C8C44180-99A1-4E3F-A1B3-0A785BA7346E}" sibTransId="{400B5524-A819-4D15-872B-4C62242D373E}"/>
    <dgm:cxn modelId="{0B79BFF4-0FCC-4E3D-AD16-5897A36A3ED4}" srcId="{7A123A1B-EE03-4DD8-A7D3-BFCE9F51F77A}" destId="{B7277F25-60B7-4CA7-9AA7-B364C7ECEA18}" srcOrd="0" destOrd="0" parTransId="{216B3908-62D7-4648-BE7C-C2D38EB02949}" sibTransId="{7D0F443E-8F2D-4A55-818B-DD431ED0CA0B}"/>
    <dgm:cxn modelId="{11C1D98C-0E50-40E8-AB13-DAF24C780F5E}" type="presParOf" srcId="{DE2CC653-E6A2-4E2F-A7E9-4674618535BF}" destId="{975F9FFE-8B63-460E-9246-53E78FD2742F}" srcOrd="0" destOrd="0" presId="urn:microsoft.com/office/officeart/2005/8/layout/vList2"/>
    <dgm:cxn modelId="{5C409B8D-DE36-4B99-8E89-4F34E80391DF}" type="presParOf" srcId="{DE2CC653-E6A2-4E2F-A7E9-4674618535BF}" destId="{947F95C5-5DDD-4918-B2C5-54CA0846B3CD}" srcOrd="1" destOrd="0" presId="urn:microsoft.com/office/officeart/2005/8/layout/vList2"/>
    <dgm:cxn modelId="{E43DF7EE-0BCC-4AB4-8D1A-3504846CEDA3}" type="presParOf" srcId="{DE2CC653-E6A2-4E2F-A7E9-4674618535BF}" destId="{34C4B5D6-666D-4756-8106-1498A9A73416}" srcOrd="2" destOrd="0" presId="urn:microsoft.com/office/officeart/2005/8/layout/vList2"/>
    <dgm:cxn modelId="{6D73A847-FBD4-46C1-A298-F25E01D17641}" type="presParOf" srcId="{DE2CC653-E6A2-4E2F-A7E9-4674618535BF}" destId="{86107510-6C8C-4B0E-8627-53FEC7821652}" srcOrd="3" destOrd="0" presId="urn:microsoft.com/office/officeart/2005/8/layout/vList2"/>
    <dgm:cxn modelId="{6A1BC3D7-CBBA-4BB7-9A55-EBB7EAD04BD5}" type="presParOf" srcId="{DE2CC653-E6A2-4E2F-A7E9-4674618535BF}" destId="{264A9A7A-F64D-4ED1-AF62-B01222E6E9A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56D5FE-1DC1-4A70-BDCE-35EF50F37BF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8690E14-5236-4EFA-90D5-B55DDC635BA1}">
      <dgm:prSet custT="1"/>
      <dgm:spPr/>
      <dgm:t>
        <a:bodyPr/>
        <a:lstStyle/>
        <a:p>
          <a:pPr>
            <a:lnSpc>
              <a:spcPct val="100000"/>
            </a:lnSpc>
          </a:pPr>
          <a:r>
            <a:rPr lang="en-US" sz="3000" dirty="0"/>
            <a:t>“</a:t>
          </a:r>
          <a:r>
            <a:rPr lang="en-US" sz="2800" dirty="0"/>
            <a:t>Guard your card</a:t>
          </a:r>
          <a:r>
            <a:rPr lang="en-US" sz="3000" dirty="0"/>
            <a:t>”</a:t>
          </a:r>
        </a:p>
      </dgm:t>
    </dgm:pt>
    <dgm:pt modelId="{A41A2C9F-B204-44A6-959E-58D2081ED9E8}" type="parTrans" cxnId="{970709F0-A5F5-46A1-8E7D-C0C748A20CFE}">
      <dgm:prSet/>
      <dgm:spPr/>
      <dgm:t>
        <a:bodyPr/>
        <a:lstStyle/>
        <a:p>
          <a:endParaRPr lang="en-US"/>
        </a:p>
      </dgm:t>
    </dgm:pt>
    <dgm:pt modelId="{9A2E5A16-AE04-4998-9D39-C10CAE5997DB}" type="sibTrans" cxnId="{970709F0-A5F5-46A1-8E7D-C0C748A20CFE}">
      <dgm:prSet/>
      <dgm:spPr/>
      <dgm:t>
        <a:bodyPr/>
        <a:lstStyle/>
        <a:p>
          <a:endParaRPr lang="en-US"/>
        </a:p>
      </dgm:t>
    </dgm:pt>
    <dgm:pt modelId="{4EFD4160-DF6E-4B87-AC1E-5899F4E265E1}">
      <dgm:prSet custT="1"/>
      <dgm:spPr/>
      <dgm:t>
        <a:bodyPr/>
        <a:lstStyle/>
        <a:p>
          <a:pPr>
            <a:lnSpc>
              <a:spcPct val="100000"/>
            </a:lnSpc>
          </a:pPr>
          <a:r>
            <a:rPr lang="en-US" sz="2800" dirty="0"/>
            <a:t>Don’t answer unknown calls, but track if you </a:t>
          </a:r>
          <a:r>
            <a:rPr lang="en-US" sz="2800" i="1" dirty="0"/>
            <a:t>do</a:t>
          </a:r>
          <a:r>
            <a:rPr lang="en-US" sz="2800" dirty="0"/>
            <a:t> talk to someone</a:t>
          </a:r>
        </a:p>
      </dgm:t>
    </dgm:pt>
    <dgm:pt modelId="{7D418E6C-3F7B-4427-87E4-A474E3512976}" type="parTrans" cxnId="{803F4997-556F-4A88-92E6-94862290BBA7}">
      <dgm:prSet/>
      <dgm:spPr/>
      <dgm:t>
        <a:bodyPr/>
        <a:lstStyle/>
        <a:p>
          <a:endParaRPr lang="en-US"/>
        </a:p>
      </dgm:t>
    </dgm:pt>
    <dgm:pt modelId="{2C9DBDA8-09DC-478B-8495-E75133041702}" type="sibTrans" cxnId="{803F4997-556F-4A88-92E6-94862290BBA7}">
      <dgm:prSet/>
      <dgm:spPr/>
      <dgm:t>
        <a:bodyPr/>
        <a:lstStyle/>
        <a:p>
          <a:endParaRPr lang="en-US"/>
        </a:p>
      </dgm:t>
    </dgm:pt>
    <dgm:pt modelId="{0AA3B183-5FFC-4B83-A6E0-9485A2E8998F}">
      <dgm:prSet custT="1"/>
      <dgm:spPr/>
      <dgm:t>
        <a:bodyPr/>
        <a:lstStyle/>
        <a:p>
          <a:pPr>
            <a:lnSpc>
              <a:spcPct val="100000"/>
            </a:lnSpc>
          </a:pPr>
          <a:r>
            <a:rPr lang="en-US" sz="2800" dirty="0"/>
            <a:t>Open your mail &amp; report unexpected healthcare packages </a:t>
          </a:r>
        </a:p>
      </dgm:t>
    </dgm:pt>
    <dgm:pt modelId="{4B89BB83-4088-4F2D-902A-E436E24563CE}" type="parTrans" cxnId="{5038813B-2BE8-4AE9-83AF-70684214DD4F}">
      <dgm:prSet/>
      <dgm:spPr/>
      <dgm:t>
        <a:bodyPr/>
        <a:lstStyle/>
        <a:p>
          <a:endParaRPr lang="en-US"/>
        </a:p>
      </dgm:t>
    </dgm:pt>
    <dgm:pt modelId="{D14B5D01-B61D-4B2F-8691-7B7669C642FF}" type="sibTrans" cxnId="{5038813B-2BE8-4AE9-83AF-70684214DD4F}">
      <dgm:prSet/>
      <dgm:spPr/>
      <dgm:t>
        <a:bodyPr/>
        <a:lstStyle/>
        <a:p>
          <a:endParaRPr lang="en-US"/>
        </a:p>
      </dgm:t>
    </dgm:pt>
    <dgm:pt modelId="{0D2F865C-81FD-4D7A-B3CA-0AD733822FDC}">
      <dgm:prSet custT="1"/>
      <dgm:spPr/>
      <dgm:t>
        <a:bodyPr/>
        <a:lstStyle/>
        <a:p>
          <a:pPr>
            <a:lnSpc>
              <a:spcPct val="100000"/>
            </a:lnSpc>
          </a:pPr>
          <a:r>
            <a:rPr lang="en-US" sz="2800" dirty="0"/>
            <a:t>Review your Medicare notices for proper charges &amp; services</a:t>
          </a:r>
        </a:p>
      </dgm:t>
    </dgm:pt>
    <dgm:pt modelId="{57076C92-68DB-4C79-8920-C8AFDDAC9AEF}" type="parTrans" cxnId="{5CD3383D-3D20-4658-891D-675C2E9069EE}">
      <dgm:prSet/>
      <dgm:spPr/>
      <dgm:t>
        <a:bodyPr/>
        <a:lstStyle/>
        <a:p>
          <a:endParaRPr lang="en-US"/>
        </a:p>
      </dgm:t>
    </dgm:pt>
    <dgm:pt modelId="{83981E7E-4E10-4039-867B-5823302725F1}" type="sibTrans" cxnId="{5CD3383D-3D20-4658-891D-675C2E9069EE}">
      <dgm:prSet/>
      <dgm:spPr/>
      <dgm:t>
        <a:bodyPr/>
        <a:lstStyle/>
        <a:p>
          <a:endParaRPr lang="en-US"/>
        </a:p>
      </dgm:t>
    </dgm:pt>
    <dgm:pt modelId="{8BD9E7E8-3C40-44F5-8B68-D16806AE3D79}" type="pres">
      <dgm:prSet presAssocID="{D856D5FE-1DC1-4A70-BDCE-35EF50F37BFA}" presName="root" presStyleCnt="0">
        <dgm:presLayoutVars>
          <dgm:dir/>
          <dgm:resizeHandles val="exact"/>
        </dgm:presLayoutVars>
      </dgm:prSet>
      <dgm:spPr/>
    </dgm:pt>
    <dgm:pt modelId="{3CAFB977-2D4F-4075-8277-321C1D6BDE38}" type="pres">
      <dgm:prSet presAssocID="{28690E14-5236-4EFA-90D5-B55DDC635BA1}" presName="compNode" presStyleCnt="0"/>
      <dgm:spPr/>
    </dgm:pt>
    <dgm:pt modelId="{DC683324-6113-4409-8A83-3AF945114793}" type="pres">
      <dgm:prSet presAssocID="{28690E14-5236-4EFA-90D5-B55DDC635BA1}" presName="bgRect" presStyleLbl="bgShp" presStyleIdx="0" presStyleCnt="4"/>
      <dgm:spPr/>
    </dgm:pt>
    <dgm:pt modelId="{39024B61-618B-4990-BC6A-FA155DB183D7}" type="pres">
      <dgm:prSet presAssocID="{28690E14-5236-4EFA-90D5-B55DDC635B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mployee Badge"/>
        </a:ext>
      </dgm:extLst>
    </dgm:pt>
    <dgm:pt modelId="{D5780AB2-579C-4945-A7DC-30502F6613A7}" type="pres">
      <dgm:prSet presAssocID="{28690E14-5236-4EFA-90D5-B55DDC635BA1}" presName="spaceRect" presStyleCnt="0"/>
      <dgm:spPr/>
    </dgm:pt>
    <dgm:pt modelId="{4A5D76A1-A9B7-457E-B103-D1EB13E14FAF}" type="pres">
      <dgm:prSet presAssocID="{28690E14-5236-4EFA-90D5-B55DDC635BA1}" presName="parTx" presStyleLbl="revTx" presStyleIdx="0" presStyleCnt="4">
        <dgm:presLayoutVars>
          <dgm:chMax val="0"/>
          <dgm:chPref val="0"/>
        </dgm:presLayoutVars>
      </dgm:prSet>
      <dgm:spPr/>
    </dgm:pt>
    <dgm:pt modelId="{9B1172BB-7D36-46D5-BE6C-37AC87B98277}" type="pres">
      <dgm:prSet presAssocID="{9A2E5A16-AE04-4998-9D39-C10CAE5997DB}" presName="sibTrans" presStyleCnt="0"/>
      <dgm:spPr/>
    </dgm:pt>
    <dgm:pt modelId="{62D17C1F-C02F-4D61-BE5F-971C282EF07B}" type="pres">
      <dgm:prSet presAssocID="{4EFD4160-DF6E-4B87-AC1E-5899F4E265E1}" presName="compNode" presStyleCnt="0"/>
      <dgm:spPr/>
    </dgm:pt>
    <dgm:pt modelId="{815CE86B-D506-44F3-9A87-76C51378ECBD}" type="pres">
      <dgm:prSet presAssocID="{4EFD4160-DF6E-4B87-AC1E-5899F4E265E1}" presName="bgRect" presStyleLbl="bgShp" presStyleIdx="1" presStyleCnt="4"/>
      <dgm:spPr/>
    </dgm:pt>
    <dgm:pt modelId="{0FD5C6D8-D624-4D40-8C5E-E3FEA77445F7}" type="pres">
      <dgm:prSet presAssocID="{4EFD4160-DF6E-4B87-AC1E-5899F4E265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ceiver"/>
        </a:ext>
      </dgm:extLst>
    </dgm:pt>
    <dgm:pt modelId="{63A2DCB4-0327-4A6C-B3EF-006111706E70}" type="pres">
      <dgm:prSet presAssocID="{4EFD4160-DF6E-4B87-AC1E-5899F4E265E1}" presName="spaceRect" presStyleCnt="0"/>
      <dgm:spPr/>
    </dgm:pt>
    <dgm:pt modelId="{345B1972-A3D0-4D8A-9756-11962E7306C8}" type="pres">
      <dgm:prSet presAssocID="{4EFD4160-DF6E-4B87-AC1E-5899F4E265E1}" presName="parTx" presStyleLbl="revTx" presStyleIdx="1" presStyleCnt="4">
        <dgm:presLayoutVars>
          <dgm:chMax val="0"/>
          <dgm:chPref val="0"/>
        </dgm:presLayoutVars>
      </dgm:prSet>
      <dgm:spPr/>
    </dgm:pt>
    <dgm:pt modelId="{A8646452-9DFD-480B-AF18-6644382B6F91}" type="pres">
      <dgm:prSet presAssocID="{2C9DBDA8-09DC-478B-8495-E75133041702}" presName="sibTrans" presStyleCnt="0"/>
      <dgm:spPr/>
    </dgm:pt>
    <dgm:pt modelId="{F27D4148-ED57-4066-A96D-F10A2788B82C}" type="pres">
      <dgm:prSet presAssocID="{0AA3B183-5FFC-4B83-A6E0-9485A2E8998F}" presName="compNode" presStyleCnt="0"/>
      <dgm:spPr/>
    </dgm:pt>
    <dgm:pt modelId="{BE95E238-0501-4484-A616-50828AB43476}" type="pres">
      <dgm:prSet presAssocID="{0AA3B183-5FFC-4B83-A6E0-9485A2E8998F}" presName="bgRect" presStyleLbl="bgShp" presStyleIdx="2" presStyleCnt="4"/>
      <dgm:spPr/>
    </dgm:pt>
    <dgm:pt modelId="{C7D2ED11-9ACF-49C8-8E6A-55675B8E6229}" type="pres">
      <dgm:prSet presAssocID="{0AA3B183-5FFC-4B83-A6E0-9485A2E899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envelope"/>
        </a:ext>
      </dgm:extLst>
    </dgm:pt>
    <dgm:pt modelId="{10123655-AE43-409E-9D1F-84621D312EDA}" type="pres">
      <dgm:prSet presAssocID="{0AA3B183-5FFC-4B83-A6E0-9485A2E8998F}" presName="spaceRect" presStyleCnt="0"/>
      <dgm:spPr/>
    </dgm:pt>
    <dgm:pt modelId="{CE2A8A68-6EB2-482F-8A3D-A14EA177973A}" type="pres">
      <dgm:prSet presAssocID="{0AA3B183-5FFC-4B83-A6E0-9485A2E8998F}" presName="parTx" presStyleLbl="revTx" presStyleIdx="2" presStyleCnt="4">
        <dgm:presLayoutVars>
          <dgm:chMax val="0"/>
          <dgm:chPref val="0"/>
        </dgm:presLayoutVars>
      </dgm:prSet>
      <dgm:spPr/>
    </dgm:pt>
    <dgm:pt modelId="{95429EC3-9E5E-4A65-9896-FDC2EB64DBB7}" type="pres">
      <dgm:prSet presAssocID="{D14B5D01-B61D-4B2F-8691-7B7669C642FF}" presName="sibTrans" presStyleCnt="0"/>
      <dgm:spPr/>
    </dgm:pt>
    <dgm:pt modelId="{E46C7177-D75A-4A82-A790-1D4FB35872B7}" type="pres">
      <dgm:prSet presAssocID="{0D2F865C-81FD-4D7A-B3CA-0AD733822FDC}" presName="compNode" presStyleCnt="0"/>
      <dgm:spPr/>
    </dgm:pt>
    <dgm:pt modelId="{7E4C16EB-977D-4961-ADDB-20E09D20A696}" type="pres">
      <dgm:prSet presAssocID="{0D2F865C-81FD-4D7A-B3CA-0AD733822FDC}" presName="bgRect" presStyleLbl="bgShp" presStyleIdx="3" presStyleCnt="4"/>
      <dgm:spPr/>
    </dgm:pt>
    <dgm:pt modelId="{D6B047BD-E7A4-4BB2-8F00-BA62C855571D}" type="pres">
      <dgm:prSet presAssocID="{0D2F865C-81FD-4D7A-B3CA-0AD733822FD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hoscope"/>
        </a:ext>
      </dgm:extLst>
    </dgm:pt>
    <dgm:pt modelId="{B1FA8BF2-1B7A-463E-A9A8-B517BD30B0F0}" type="pres">
      <dgm:prSet presAssocID="{0D2F865C-81FD-4D7A-B3CA-0AD733822FDC}" presName="spaceRect" presStyleCnt="0"/>
      <dgm:spPr/>
    </dgm:pt>
    <dgm:pt modelId="{A06954EA-9B1C-47E7-B926-85CCE48B78B1}" type="pres">
      <dgm:prSet presAssocID="{0D2F865C-81FD-4D7A-B3CA-0AD733822FDC}" presName="parTx" presStyleLbl="revTx" presStyleIdx="3" presStyleCnt="4">
        <dgm:presLayoutVars>
          <dgm:chMax val="0"/>
          <dgm:chPref val="0"/>
        </dgm:presLayoutVars>
      </dgm:prSet>
      <dgm:spPr/>
    </dgm:pt>
  </dgm:ptLst>
  <dgm:cxnLst>
    <dgm:cxn modelId="{87DA6D29-9AFA-4698-918E-F2DF4AEA3B33}" type="presOf" srcId="{4EFD4160-DF6E-4B87-AC1E-5899F4E265E1}" destId="{345B1972-A3D0-4D8A-9756-11962E7306C8}" srcOrd="0" destOrd="0" presId="urn:microsoft.com/office/officeart/2018/2/layout/IconVerticalSolidList"/>
    <dgm:cxn modelId="{5038813B-2BE8-4AE9-83AF-70684214DD4F}" srcId="{D856D5FE-1DC1-4A70-BDCE-35EF50F37BFA}" destId="{0AA3B183-5FFC-4B83-A6E0-9485A2E8998F}" srcOrd="2" destOrd="0" parTransId="{4B89BB83-4088-4F2D-902A-E436E24563CE}" sibTransId="{D14B5D01-B61D-4B2F-8691-7B7669C642FF}"/>
    <dgm:cxn modelId="{5CD3383D-3D20-4658-891D-675C2E9069EE}" srcId="{D856D5FE-1DC1-4A70-BDCE-35EF50F37BFA}" destId="{0D2F865C-81FD-4D7A-B3CA-0AD733822FDC}" srcOrd="3" destOrd="0" parTransId="{57076C92-68DB-4C79-8920-C8AFDDAC9AEF}" sibTransId="{83981E7E-4E10-4039-867B-5823302725F1}"/>
    <dgm:cxn modelId="{77836F60-5CD0-4C89-B512-FFAE7CA43B41}" type="presOf" srcId="{28690E14-5236-4EFA-90D5-B55DDC635BA1}" destId="{4A5D76A1-A9B7-457E-B103-D1EB13E14FAF}" srcOrd="0" destOrd="0" presId="urn:microsoft.com/office/officeart/2018/2/layout/IconVerticalSolidList"/>
    <dgm:cxn modelId="{25B13388-5B85-4A79-A3A6-245F492E62AE}" type="presOf" srcId="{0AA3B183-5FFC-4B83-A6E0-9485A2E8998F}" destId="{CE2A8A68-6EB2-482F-8A3D-A14EA177973A}" srcOrd="0" destOrd="0" presId="urn:microsoft.com/office/officeart/2018/2/layout/IconVerticalSolidList"/>
    <dgm:cxn modelId="{803F4997-556F-4A88-92E6-94862290BBA7}" srcId="{D856D5FE-1DC1-4A70-BDCE-35EF50F37BFA}" destId="{4EFD4160-DF6E-4B87-AC1E-5899F4E265E1}" srcOrd="1" destOrd="0" parTransId="{7D418E6C-3F7B-4427-87E4-A474E3512976}" sibTransId="{2C9DBDA8-09DC-478B-8495-E75133041702}"/>
    <dgm:cxn modelId="{36C4FAD4-9E1F-42B3-9018-786CFAB9655B}" type="presOf" srcId="{D856D5FE-1DC1-4A70-BDCE-35EF50F37BFA}" destId="{8BD9E7E8-3C40-44F5-8B68-D16806AE3D79}" srcOrd="0" destOrd="0" presId="urn:microsoft.com/office/officeart/2018/2/layout/IconVerticalSolidList"/>
    <dgm:cxn modelId="{455723D9-975C-4958-BC33-845E7E766AD6}" type="presOf" srcId="{0D2F865C-81FD-4D7A-B3CA-0AD733822FDC}" destId="{A06954EA-9B1C-47E7-B926-85CCE48B78B1}" srcOrd="0" destOrd="0" presId="urn:microsoft.com/office/officeart/2018/2/layout/IconVerticalSolidList"/>
    <dgm:cxn modelId="{970709F0-A5F5-46A1-8E7D-C0C748A20CFE}" srcId="{D856D5FE-1DC1-4A70-BDCE-35EF50F37BFA}" destId="{28690E14-5236-4EFA-90D5-B55DDC635BA1}" srcOrd="0" destOrd="0" parTransId="{A41A2C9F-B204-44A6-959E-58D2081ED9E8}" sibTransId="{9A2E5A16-AE04-4998-9D39-C10CAE5997DB}"/>
    <dgm:cxn modelId="{EA1137D1-90E4-4537-934A-831079D1AAE7}" type="presParOf" srcId="{8BD9E7E8-3C40-44F5-8B68-D16806AE3D79}" destId="{3CAFB977-2D4F-4075-8277-321C1D6BDE38}" srcOrd="0" destOrd="0" presId="urn:microsoft.com/office/officeart/2018/2/layout/IconVerticalSolidList"/>
    <dgm:cxn modelId="{03291E88-8C31-4E89-A1FA-D9051F840E68}" type="presParOf" srcId="{3CAFB977-2D4F-4075-8277-321C1D6BDE38}" destId="{DC683324-6113-4409-8A83-3AF945114793}" srcOrd="0" destOrd="0" presId="urn:microsoft.com/office/officeart/2018/2/layout/IconVerticalSolidList"/>
    <dgm:cxn modelId="{A470E9C0-2B45-4298-B6A7-0051B0F98694}" type="presParOf" srcId="{3CAFB977-2D4F-4075-8277-321C1D6BDE38}" destId="{39024B61-618B-4990-BC6A-FA155DB183D7}" srcOrd="1" destOrd="0" presId="urn:microsoft.com/office/officeart/2018/2/layout/IconVerticalSolidList"/>
    <dgm:cxn modelId="{2C4FEC79-3AB2-4E21-B19F-02A0D4F5B169}" type="presParOf" srcId="{3CAFB977-2D4F-4075-8277-321C1D6BDE38}" destId="{D5780AB2-579C-4945-A7DC-30502F6613A7}" srcOrd="2" destOrd="0" presId="urn:microsoft.com/office/officeart/2018/2/layout/IconVerticalSolidList"/>
    <dgm:cxn modelId="{A8CE147D-D5CE-4C27-9BF2-28CEFEB65108}" type="presParOf" srcId="{3CAFB977-2D4F-4075-8277-321C1D6BDE38}" destId="{4A5D76A1-A9B7-457E-B103-D1EB13E14FAF}" srcOrd="3" destOrd="0" presId="urn:microsoft.com/office/officeart/2018/2/layout/IconVerticalSolidList"/>
    <dgm:cxn modelId="{B7992B8D-6056-463F-BC30-A847AC44D5BD}" type="presParOf" srcId="{8BD9E7E8-3C40-44F5-8B68-D16806AE3D79}" destId="{9B1172BB-7D36-46D5-BE6C-37AC87B98277}" srcOrd="1" destOrd="0" presId="urn:microsoft.com/office/officeart/2018/2/layout/IconVerticalSolidList"/>
    <dgm:cxn modelId="{67BC8875-86FD-4896-AAC7-CCB2839323F1}" type="presParOf" srcId="{8BD9E7E8-3C40-44F5-8B68-D16806AE3D79}" destId="{62D17C1F-C02F-4D61-BE5F-971C282EF07B}" srcOrd="2" destOrd="0" presId="urn:microsoft.com/office/officeart/2018/2/layout/IconVerticalSolidList"/>
    <dgm:cxn modelId="{5F0EBAC7-2B01-46FF-94F6-93AE0064716F}" type="presParOf" srcId="{62D17C1F-C02F-4D61-BE5F-971C282EF07B}" destId="{815CE86B-D506-44F3-9A87-76C51378ECBD}" srcOrd="0" destOrd="0" presId="urn:microsoft.com/office/officeart/2018/2/layout/IconVerticalSolidList"/>
    <dgm:cxn modelId="{7968F7A0-2291-4403-8151-1F5F27C49A61}" type="presParOf" srcId="{62D17C1F-C02F-4D61-BE5F-971C282EF07B}" destId="{0FD5C6D8-D624-4D40-8C5E-E3FEA77445F7}" srcOrd="1" destOrd="0" presId="urn:microsoft.com/office/officeart/2018/2/layout/IconVerticalSolidList"/>
    <dgm:cxn modelId="{BD766268-1557-4607-B8BA-09EE51C8E17F}" type="presParOf" srcId="{62D17C1F-C02F-4D61-BE5F-971C282EF07B}" destId="{63A2DCB4-0327-4A6C-B3EF-006111706E70}" srcOrd="2" destOrd="0" presId="urn:microsoft.com/office/officeart/2018/2/layout/IconVerticalSolidList"/>
    <dgm:cxn modelId="{B744A8FC-ADDB-49DD-AD78-9245D7C8CEAB}" type="presParOf" srcId="{62D17C1F-C02F-4D61-BE5F-971C282EF07B}" destId="{345B1972-A3D0-4D8A-9756-11962E7306C8}" srcOrd="3" destOrd="0" presId="urn:microsoft.com/office/officeart/2018/2/layout/IconVerticalSolidList"/>
    <dgm:cxn modelId="{6FB1064F-930E-4DFC-933B-F743DFB8484E}" type="presParOf" srcId="{8BD9E7E8-3C40-44F5-8B68-D16806AE3D79}" destId="{A8646452-9DFD-480B-AF18-6644382B6F91}" srcOrd="3" destOrd="0" presId="urn:microsoft.com/office/officeart/2018/2/layout/IconVerticalSolidList"/>
    <dgm:cxn modelId="{77D1E4A0-FABA-487F-A62E-573F9705C03B}" type="presParOf" srcId="{8BD9E7E8-3C40-44F5-8B68-D16806AE3D79}" destId="{F27D4148-ED57-4066-A96D-F10A2788B82C}" srcOrd="4" destOrd="0" presId="urn:microsoft.com/office/officeart/2018/2/layout/IconVerticalSolidList"/>
    <dgm:cxn modelId="{F93EF9E3-2ABB-4DAD-906D-5227A9112380}" type="presParOf" srcId="{F27D4148-ED57-4066-A96D-F10A2788B82C}" destId="{BE95E238-0501-4484-A616-50828AB43476}" srcOrd="0" destOrd="0" presId="urn:microsoft.com/office/officeart/2018/2/layout/IconVerticalSolidList"/>
    <dgm:cxn modelId="{7939DA9D-2F70-4C0C-928C-DDA205FC0F95}" type="presParOf" srcId="{F27D4148-ED57-4066-A96D-F10A2788B82C}" destId="{C7D2ED11-9ACF-49C8-8E6A-55675B8E6229}" srcOrd="1" destOrd="0" presId="urn:microsoft.com/office/officeart/2018/2/layout/IconVerticalSolidList"/>
    <dgm:cxn modelId="{4223D0D4-7DC3-477B-B578-E08E9E723EB7}" type="presParOf" srcId="{F27D4148-ED57-4066-A96D-F10A2788B82C}" destId="{10123655-AE43-409E-9D1F-84621D312EDA}" srcOrd="2" destOrd="0" presId="urn:microsoft.com/office/officeart/2018/2/layout/IconVerticalSolidList"/>
    <dgm:cxn modelId="{EC2D6457-1C12-40BB-BCF6-05D1907E1106}" type="presParOf" srcId="{F27D4148-ED57-4066-A96D-F10A2788B82C}" destId="{CE2A8A68-6EB2-482F-8A3D-A14EA177973A}" srcOrd="3" destOrd="0" presId="urn:microsoft.com/office/officeart/2018/2/layout/IconVerticalSolidList"/>
    <dgm:cxn modelId="{C89CCD30-28C4-4218-A974-30F6EC3E7BEC}" type="presParOf" srcId="{8BD9E7E8-3C40-44F5-8B68-D16806AE3D79}" destId="{95429EC3-9E5E-4A65-9896-FDC2EB64DBB7}" srcOrd="5" destOrd="0" presId="urn:microsoft.com/office/officeart/2018/2/layout/IconVerticalSolidList"/>
    <dgm:cxn modelId="{8FCA4896-20D6-429F-BBFA-8020025EB890}" type="presParOf" srcId="{8BD9E7E8-3C40-44F5-8B68-D16806AE3D79}" destId="{E46C7177-D75A-4A82-A790-1D4FB35872B7}" srcOrd="6" destOrd="0" presId="urn:microsoft.com/office/officeart/2018/2/layout/IconVerticalSolidList"/>
    <dgm:cxn modelId="{E3716DF5-1AA4-4E4A-82F5-14CE1E1DC71E}" type="presParOf" srcId="{E46C7177-D75A-4A82-A790-1D4FB35872B7}" destId="{7E4C16EB-977D-4961-ADDB-20E09D20A696}" srcOrd="0" destOrd="0" presId="urn:microsoft.com/office/officeart/2018/2/layout/IconVerticalSolidList"/>
    <dgm:cxn modelId="{E8903BE9-FD16-4B3E-B1C5-22AEAA2B9D26}" type="presParOf" srcId="{E46C7177-D75A-4A82-A790-1D4FB35872B7}" destId="{D6B047BD-E7A4-4BB2-8F00-BA62C855571D}" srcOrd="1" destOrd="0" presId="urn:microsoft.com/office/officeart/2018/2/layout/IconVerticalSolidList"/>
    <dgm:cxn modelId="{74519B6D-6B66-483B-9115-F21797331ACF}" type="presParOf" srcId="{E46C7177-D75A-4A82-A790-1D4FB35872B7}" destId="{B1FA8BF2-1B7A-463E-A9A8-B517BD30B0F0}" srcOrd="2" destOrd="0" presId="urn:microsoft.com/office/officeart/2018/2/layout/IconVerticalSolidList"/>
    <dgm:cxn modelId="{6A801A55-4F98-4FE1-BCC8-6D2D76457546}" type="presParOf" srcId="{E46C7177-D75A-4A82-A790-1D4FB35872B7}" destId="{A06954EA-9B1C-47E7-B926-85CCE48B78B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974DBE-3711-4C08-85F4-DA4F8AA5932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A36DC90-EB68-4267-B74B-F7A7777EEB08}">
      <dgm:prSet custT="1"/>
      <dgm:spPr/>
      <dgm:t>
        <a:bodyPr/>
        <a:lstStyle/>
        <a:p>
          <a:r>
            <a:rPr lang="en-US" sz="2600" dirty="0">
              <a:latin typeface="Constantia" panose="02030602050306030303" pitchFamily="18" charset="0"/>
            </a:rPr>
            <a:t>Medicare offers a continuous glucose monitor (CGM) benefit only once every five years</a:t>
          </a:r>
        </a:p>
      </dgm:t>
    </dgm:pt>
    <dgm:pt modelId="{A8E0917C-6D41-495E-ADAA-90B8F3228F5F}" type="parTrans" cxnId="{640D0A0C-188C-4C22-9B50-99626A534BA0}">
      <dgm:prSet/>
      <dgm:spPr/>
      <dgm:t>
        <a:bodyPr/>
        <a:lstStyle/>
        <a:p>
          <a:endParaRPr lang="en-US"/>
        </a:p>
      </dgm:t>
    </dgm:pt>
    <dgm:pt modelId="{1185CFA8-D3D3-496C-9F21-9A9948F66357}" type="sibTrans" cxnId="{640D0A0C-188C-4C22-9B50-99626A534BA0}">
      <dgm:prSet/>
      <dgm:spPr/>
      <dgm:t>
        <a:bodyPr/>
        <a:lstStyle/>
        <a:p>
          <a:endParaRPr lang="en-US"/>
        </a:p>
      </dgm:t>
    </dgm:pt>
    <dgm:pt modelId="{8F836433-19AA-407C-9FD7-5D9CA0CA2730}">
      <dgm:prSet custT="1"/>
      <dgm:spPr/>
      <dgm:t>
        <a:bodyPr/>
        <a:lstStyle/>
        <a:p>
          <a:r>
            <a:rPr lang="en-US" sz="2600" dirty="0">
              <a:solidFill>
                <a:schemeClr val="bg1"/>
              </a:solidFill>
              <a:latin typeface="Constantia" panose="02030602050306030303" pitchFamily="18" charset="0"/>
            </a:rPr>
            <a:t>CGM claims that aren’t reported to Medicare as fraud can prevent beneficiary from receiving one in the future—even if it is medically necessary</a:t>
          </a:r>
        </a:p>
      </dgm:t>
    </dgm:pt>
    <dgm:pt modelId="{183AFC91-A091-4C0C-9A86-D2110899C928}" type="parTrans" cxnId="{5A33E44C-B03A-42D8-BF7A-A98CB131084D}">
      <dgm:prSet/>
      <dgm:spPr/>
      <dgm:t>
        <a:bodyPr/>
        <a:lstStyle/>
        <a:p>
          <a:endParaRPr lang="en-US"/>
        </a:p>
      </dgm:t>
    </dgm:pt>
    <dgm:pt modelId="{F4BFC80B-5363-4000-A21E-09482F13E013}" type="sibTrans" cxnId="{5A33E44C-B03A-42D8-BF7A-A98CB131084D}">
      <dgm:prSet/>
      <dgm:spPr/>
      <dgm:t>
        <a:bodyPr/>
        <a:lstStyle/>
        <a:p>
          <a:endParaRPr lang="en-US"/>
        </a:p>
      </dgm:t>
    </dgm:pt>
    <dgm:pt modelId="{C3E5398C-E3AC-451A-8EAF-8007839D92A6}" type="pres">
      <dgm:prSet presAssocID="{F8974DBE-3711-4C08-85F4-DA4F8AA59323}" presName="root" presStyleCnt="0">
        <dgm:presLayoutVars>
          <dgm:dir/>
          <dgm:resizeHandles val="exact"/>
        </dgm:presLayoutVars>
      </dgm:prSet>
      <dgm:spPr/>
    </dgm:pt>
    <dgm:pt modelId="{52963BA0-1A26-4364-9BA4-F502F8CA8A77}" type="pres">
      <dgm:prSet presAssocID="{6A36DC90-EB68-4267-B74B-F7A7777EEB08}" presName="compNode" presStyleCnt="0"/>
      <dgm:spPr/>
    </dgm:pt>
    <dgm:pt modelId="{DBBE5E1C-AC8A-48A4-8B62-8FCD33E03C1E}" type="pres">
      <dgm:prSet presAssocID="{6A36DC90-EB68-4267-B74B-F7A7777EEB08}" presName="bgRect" presStyleLbl="bgShp" presStyleIdx="0" presStyleCnt="2"/>
      <dgm:spPr>
        <a:solidFill>
          <a:srgbClr val="1B449F"/>
        </a:solidFill>
      </dgm:spPr>
    </dgm:pt>
    <dgm:pt modelId="{2DF3246F-6872-471C-9FD1-4D2029D10E19}" type="pres">
      <dgm:prSet presAssocID="{6A36DC90-EB68-4267-B74B-F7A7777EEB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D9C57BDB-C41A-4335-A281-61A234AC6192}" type="pres">
      <dgm:prSet presAssocID="{6A36DC90-EB68-4267-B74B-F7A7777EEB08}" presName="spaceRect" presStyleCnt="0"/>
      <dgm:spPr/>
    </dgm:pt>
    <dgm:pt modelId="{3B079229-1896-4047-ACED-B4460DAD6ED7}" type="pres">
      <dgm:prSet presAssocID="{6A36DC90-EB68-4267-B74B-F7A7777EEB08}" presName="parTx" presStyleLbl="revTx" presStyleIdx="0" presStyleCnt="2">
        <dgm:presLayoutVars>
          <dgm:chMax val="0"/>
          <dgm:chPref val="0"/>
        </dgm:presLayoutVars>
      </dgm:prSet>
      <dgm:spPr/>
    </dgm:pt>
    <dgm:pt modelId="{3EC550B8-CC84-41F2-B935-89EDADB83ABE}" type="pres">
      <dgm:prSet presAssocID="{1185CFA8-D3D3-496C-9F21-9A9948F66357}" presName="sibTrans" presStyleCnt="0"/>
      <dgm:spPr/>
    </dgm:pt>
    <dgm:pt modelId="{4D28348B-382B-4547-AB05-E5AC5135A436}" type="pres">
      <dgm:prSet presAssocID="{8F836433-19AA-407C-9FD7-5D9CA0CA2730}" presName="compNode" presStyleCnt="0"/>
      <dgm:spPr/>
    </dgm:pt>
    <dgm:pt modelId="{26343C3B-A115-4F58-90A3-840C13A002A8}" type="pres">
      <dgm:prSet presAssocID="{8F836433-19AA-407C-9FD7-5D9CA0CA2730}" presName="bgRect" presStyleLbl="bgShp" presStyleIdx="1" presStyleCnt="2"/>
      <dgm:spPr>
        <a:solidFill>
          <a:srgbClr val="1B449F"/>
        </a:solidFill>
      </dgm:spPr>
    </dgm:pt>
    <dgm:pt modelId="{BC06CFB8-429E-4F5B-BEE3-7EB104B50F25}" type="pres">
      <dgm:prSet presAssocID="{8F836433-19AA-407C-9FD7-5D9CA0CA273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22FBEABB-EBB8-4B56-BBA3-F5FCE7E98913}" type="pres">
      <dgm:prSet presAssocID="{8F836433-19AA-407C-9FD7-5D9CA0CA2730}" presName="spaceRect" presStyleCnt="0"/>
      <dgm:spPr/>
    </dgm:pt>
    <dgm:pt modelId="{9C93080D-E5DA-4FD7-BCA9-D9FACEBA320F}" type="pres">
      <dgm:prSet presAssocID="{8F836433-19AA-407C-9FD7-5D9CA0CA2730}" presName="parTx" presStyleLbl="revTx" presStyleIdx="1" presStyleCnt="2">
        <dgm:presLayoutVars>
          <dgm:chMax val="0"/>
          <dgm:chPref val="0"/>
        </dgm:presLayoutVars>
      </dgm:prSet>
      <dgm:spPr/>
    </dgm:pt>
  </dgm:ptLst>
  <dgm:cxnLst>
    <dgm:cxn modelId="{640D0A0C-188C-4C22-9B50-99626A534BA0}" srcId="{F8974DBE-3711-4C08-85F4-DA4F8AA59323}" destId="{6A36DC90-EB68-4267-B74B-F7A7777EEB08}" srcOrd="0" destOrd="0" parTransId="{A8E0917C-6D41-495E-ADAA-90B8F3228F5F}" sibTransId="{1185CFA8-D3D3-496C-9F21-9A9948F66357}"/>
    <dgm:cxn modelId="{53576735-8420-4851-95DB-23A709B1E89A}" type="presOf" srcId="{F8974DBE-3711-4C08-85F4-DA4F8AA59323}" destId="{C3E5398C-E3AC-451A-8EAF-8007839D92A6}" srcOrd="0" destOrd="0" presId="urn:microsoft.com/office/officeart/2018/2/layout/IconVerticalSolidList"/>
    <dgm:cxn modelId="{5A33E44C-B03A-42D8-BF7A-A98CB131084D}" srcId="{F8974DBE-3711-4C08-85F4-DA4F8AA59323}" destId="{8F836433-19AA-407C-9FD7-5D9CA0CA2730}" srcOrd="1" destOrd="0" parTransId="{183AFC91-A091-4C0C-9A86-D2110899C928}" sibTransId="{F4BFC80B-5363-4000-A21E-09482F13E013}"/>
    <dgm:cxn modelId="{D9CB97B1-E3D0-4D42-9D39-E65169B9AD42}" type="presOf" srcId="{6A36DC90-EB68-4267-B74B-F7A7777EEB08}" destId="{3B079229-1896-4047-ACED-B4460DAD6ED7}" srcOrd="0" destOrd="0" presId="urn:microsoft.com/office/officeart/2018/2/layout/IconVerticalSolidList"/>
    <dgm:cxn modelId="{13B918C6-7405-4B5D-B8E1-CB50ED8A6C67}" type="presOf" srcId="{8F836433-19AA-407C-9FD7-5D9CA0CA2730}" destId="{9C93080D-E5DA-4FD7-BCA9-D9FACEBA320F}" srcOrd="0" destOrd="0" presId="urn:microsoft.com/office/officeart/2018/2/layout/IconVerticalSolidList"/>
    <dgm:cxn modelId="{2BED7130-A940-4EB2-846E-7898435557E4}" type="presParOf" srcId="{C3E5398C-E3AC-451A-8EAF-8007839D92A6}" destId="{52963BA0-1A26-4364-9BA4-F502F8CA8A77}" srcOrd="0" destOrd="0" presId="urn:microsoft.com/office/officeart/2018/2/layout/IconVerticalSolidList"/>
    <dgm:cxn modelId="{04F4F0DB-F13C-42B9-85E1-813EE6C6565F}" type="presParOf" srcId="{52963BA0-1A26-4364-9BA4-F502F8CA8A77}" destId="{DBBE5E1C-AC8A-48A4-8B62-8FCD33E03C1E}" srcOrd="0" destOrd="0" presId="urn:microsoft.com/office/officeart/2018/2/layout/IconVerticalSolidList"/>
    <dgm:cxn modelId="{D3DABB26-1B35-4D9F-845F-B87AD0A89969}" type="presParOf" srcId="{52963BA0-1A26-4364-9BA4-F502F8CA8A77}" destId="{2DF3246F-6872-471C-9FD1-4D2029D10E19}" srcOrd="1" destOrd="0" presId="urn:microsoft.com/office/officeart/2018/2/layout/IconVerticalSolidList"/>
    <dgm:cxn modelId="{97375E1C-242D-4873-8B81-972069E970AF}" type="presParOf" srcId="{52963BA0-1A26-4364-9BA4-F502F8CA8A77}" destId="{D9C57BDB-C41A-4335-A281-61A234AC6192}" srcOrd="2" destOrd="0" presId="urn:microsoft.com/office/officeart/2018/2/layout/IconVerticalSolidList"/>
    <dgm:cxn modelId="{2252AB1A-F6D6-4B53-9B4E-8531A5DA7CAB}" type="presParOf" srcId="{52963BA0-1A26-4364-9BA4-F502F8CA8A77}" destId="{3B079229-1896-4047-ACED-B4460DAD6ED7}" srcOrd="3" destOrd="0" presId="urn:microsoft.com/office/officeart/2018/2/layout/IconVerticalSolidList"/>
    <dgm:cxn modelId="{BD33A969-A2EE-4738-AD5C-ECCF46A7F187}" type="presParOf" srcId="{C3E5398C-E3AC-451A-8EAF-8007839D92A6}" destId="{3EC550B8-CC84-41F2-B935-89EDADB83ABE}" srcOrd="1" destOrd="0" presId="urn:microsoft.com/office/officeart/2018/2/layout/IconVerticalSolidList"/>
    <dgm:cxn modelId="{C2B45A7A-4196-48CE-9DA0-BAF25873156F}" type="presParOf" srcId="{C3E5398C-E3AC-451A-8EAF-8007839D92A6}" destId="{4D28348B-382B-4547-AB05-E5AC5135A436}" srcOrd="2" destOrd="0" presId="urn:microsoft.com/office/officeart/2018/2/layout/IconVerticalSolidList"/>
    <dgm:cxn modelId="{7137F94B-A3A6-4FB2-8E0D-B7710E1A2134}" type="presParOf" srcId="{4D28348B-382B-4547-AB05-E5AC5135A436}" destId="{26343C3B-A115-4F58-90A3-840C13A002A8}" srcOrd="0" destOrd="0" presId="urn:microsoft.com/office/officeart/2018/2/layout/IconVerticalSolidList"/>
    <dgm:cxn modelId="{DE59823C-AAE6-4606-A094-13C637378F2B}" type="presParOf" srcId="{4D28348B-382B-4547-AB05-E5AC5135A436}" destId="{BC06CFB8-429E-4F5B-BEE3-7EB104B50F25}" srcOrd="1" destOrd="0" presId="urn:microsoft.com/office/officeart/2018/2/layout/IconVerticalSolidList"/>
    <dgm:cxn modelId="{D064DC70-9E4B-4D37-8089-00011B8232F4}" type="presParOf" srcId="{4D28348B-382B-4547-AB05-E5AC5135A436}" destId="{22FBEABB-EBB8-4B56-BBA3-F5FCE7E98913}" srcOrd="2" destOrd="0" presId="urn:microsoft.com/office/officeart/2018/2/layout/IconVerticalSolidList"/>
    <dgm:cxn modelId="{7B03F7C0-422B-494A-AA75-4EF154A6F679}" type="presParOf" srcId="{4D28348B-382B-4547-AB05-E5AC5135A436}" destId="{9C93080D-E5DA-4FD7-BCA9-D9FACEBA32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F35B26-0660-4031-B6E6-1753C3C32D2A}"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58C3720F-054F-4BB6-9944-8863601FC428}">
      <dgm:prSet/>
      <dgm:spPr/>
      <dgm:t>
        <a:bodyPr/>
        <a:lstStyle/>
        <a:p>
          <a:r>
            <a:rPr lang="en-US" dirty="0"/>
            <a:t>Explain  </a:t>
          </a:r>
        </a:p>
      </dgm:t>
    </dgm:pt>
    <dgm:pt modelId="{7B369CDD-E0AC-4CAE-BB43-FDF60E0D634D}" type="parTrans" cxnId="{ED2526DF-0B77-4CAD-8291-D4943918E3A0}">
      <dgm:prSet/>
      <dgm:spPr/>
      <dgm:t>
        <a:bodyPr/>
        <a:lstStyle/>
        <a:p>
          <a:endParaRPr lang="en-US"/>
        </a:p>
      </dgm:t>
    </dgm:pt>
    <dgm:pt modelId="{B1076208-1853-41D3-89BE-B0F6D1DEF163}" type="sibTrans" cxnId="{ED2526DF-0B77-4CAD-8291-D4943918E3A0}">
      <dgm:prSet/>
      <dgm:spPr/>
      <dgm:t>
        <a:bodyPr/>
        <a:lstStyle/>
        <a:p>
          <a:endParaRPr lang="en-US"/>
        </a:p>
      </dgm:t>
    </dgm:pt>
    <dgm:pt modelId="{F6ED40D2-9C46-4441-A7E2-189C9A733C0E}">
      <dgm:prSet/>
      <dgm:spPr/>
      <dgm:t>
        <a:bodyPr/>
        <a:lstStyle/>
        <a:p>
          <a:r>
            <a:rPr lang="en-US" dirty="0"/>
            <a:t>the basic parts of Medicare coverage </a:t>
          </a:r>
        </a:p>
      </dgm:t>
    </dgm:pt>
    <dgm:pt modelId="{2D4A9028-BE94-4C81-8C1D-20B5F5E4FD9F}" type="parTrans" cxnId="{F82EAD44-C3B9-45CC-8672-609E45A22AB4}">
      <dgm:prSet/>
      <dgm:spPr/>
      <dgm:t>
        <a:bodyPr/>
        <a:lstStyle/>
        <a:p>
          <a:endParaRPr lang="en-US"/>
        </a:p>
      </dgm:t>
    </dgm:pt>
    <dgm:pt modelId="{3FD1AA15-BA97-49C6-BEFC-BFA3BCB2D491}" type="sibTrans" cxnId="{F82EAD44-C3B9-45CC-8672-609E45A22AB4}">
      <dgm:prSet/>
      <dgm:spPr/>
      <dgm:t>
        <a:bodyPr/>
        <a:lstStyle/>
        <a:p>
          <a:endParaRPr lang="en-US"/>
        </a:p>
      </dgm:t>
    </dgm:pt>
    <dgm:pt modelId="{BFA7DFC3-F32D-4821-B43B-BE49BB949ADA}">
      <dgm:prSet/>
      <dgm:spPr/>
      <dgm:t>
        <a:bodyPr/>
        <a:lstStyle/>
        <a:p>
          <a:r>
            <a:rPr lang="en-US" dirty="0"/>
            <a:t>Highlight </a:t>
          </a:r>
        </a:p>
      </dgm:t>
    </dgm:pt>
    <dgm:pt modelId="{1168CC0C-AA69-44C9-9E0E-DE9E3C09D163}" type="parTrans" cxnId="{1AC9AECB-1793-483E-A7BA-5D030B6DC3BA}">
      <dgm:prSet/>
      <dgm:spPr/>
      <dgm:t>
        <a:bodyPr/>
        <a:lstStyle/>
        <a:p>
          <a:endParaRPr lang="en-US"/>
        </a:p>
      </dgm:t>
    </dgm:pt>
    <dgm:pt modelId="{BACCF51A-AD43-4069-B9CD-DFDDE27E2610}" type="sibTrans" cxnId="{1AC9AECB-1793-483E-A7BA-5D030B6DC3BA}">
      <dgm:prSet/>
      <dgm:spPr/>
      <dgm:t>
        <a:bodyPr/>
        <a:lstStyle/>
        <a:p>
          <a:endParaRPr lang="en-US"/>
        </a:p>
      </dgm:t>
    </dgm:pt>
    <dgm:pt modelId="{7C7E3872-60F0-48F9-A8D3-BBF985BCAC2B}">
      <dgm:prSet/>
      <dgm:spPr/>
      <dgm:t>
        <a:bodyPr/>
        <a:lstStyle/>
        <a:p>
          <a:r>
            <a:rPr lang="en-US" dirty="0"/>
            <a:t>some of your Medicare choices</a:t>
          </a:r>
        </a:p>
      </dgm:t>
    </dgm:pt>
    <dgm:pt modelId="{5B5D386C-33CA-46AF-97A5-5DDE98E33E76}" type="parTrans" cxnId="{4C41AFAC-A5B9-4D80-976F-B74BC93C6779}">
      <dgm:prSet/>
      <dgm:spPr/>
      <dgm:t>
        <a:bodyPr/>
        <a:lstStyle/>
        <a:p>
          <a:endParaRPr lang="en-US"/>
        </a:p>
      </dgm:t>
    </dgm:pt>
    <dgm:pt modelId="{1CCE2EED-F7F0-4280-801E-1DE2798D171A}" type="sibTrans" cxnId="{4C41AFAC-A5B9-4D80-976F-B74BC93C6779}">
      <dgm:prSet/>
      <dgm:spPr/>
      <dgm:t>
        <a:bodyPr/>
        <a:lstStyle/>
        <a:p>
          <a:endParaRPr lang="en-US"/>
        </a:p>
      </dgm:t>
    </dgm:pt>
    <dgm:pt modelId="{64AD499B-C36F-4186-9FDA-021AF7ED6DE8}">
      <dgm:prSet/>
      <dgm:spPr/>
      <dgm:t>
        <a:bodyPr/>
        <a:lstStyle/>
        <a:p>
          <a:r>
            <a:rPr lang="en-US" dirty="0"/>
            <a:t>Discuss</a:t>
          </a:r>
        </a:p>
      </dgm:t>
    </dgm:pt>
    <dgm:pt modelId="{A1DADFCB-585F-4C37-BCB9-D2EC0E17A516}" type="parTrans" cxnId="{CBED509B-2BFD-4CAD-8D33-D6E60C64A257}">
      <dgm:prSet/>
      <dgm:spPr/>
      <dgm:t>
        <a:bodyPr/>
        <a:lstStyle/>
        <a:p>
          <a:endParaRPr lang="en-US"/>
        </a:p>
      </dgm:t>
    </dgm:pt>
    <dgm:pt modelId="{CA627349-2246-4987-BD71-809D10039361}" type="sibTrans" cxnId="{CBED509B-2BFD-4CAD-8D33-D6E60C64A257}">
      <dgm:prSet/>
      <dgm:spPr/>
      <dgm:t>
        <a:bodyPr/>
        <a:lstStyle/>
        <a:p>
          <a:endParaRPr lang="en-US"/>
        </a:p>
      </dgm:t>
    </dgm:pt>
    <dgm:pt modelId="{5C8DCAD2-1D27-4EDA-8743-606C81320A8A}">
      <dgm:prSet/>
      <dgm:spPr/>
      <dgm:t>
        <a:bodyPr/>
        <a:lstStyle/>
        <a:p>
          <a:r>
            <a:rPr lang="en-US" dirty="0"/>
            <a:t>eligibility and enrollment</a:t>
          </a:r>
        </a:p>
      </dgm:t>
    </dgm:pt>
    <dgm:pt modelId="{E581F981-32CC-4D1B-9CD6-84124B180FC0}" type="parTrans" cxnId="{A7591E4E-C05A-4EC8-803C-4137D9ED224C}">
      <dgm:prSet/>
      <dgm:spPr/>
      <dgm:t>
        <a:bodyPr/>
        <a:lstStyle/>
        <a:p>
          <a:endParaRPr lang="en-US"/>
        </a:p>
      </dgm:t>
    </dgm:pt>
    <dgm:pt modelId="{27E8334D-3435-47B8-98FD-3A01FAD61BB0}" type="sibTrans" cxnId="{A7591E4E-C05A-4EC8-803C-4137D9ED224C}">
      <dgm:prSet/>
      <dgm:spPr/>
      <dgm:t>
        <a:bodyPr/>
        <a:lstStyle/>
        <a:p>
          <a:endParaRPr lang="en-US"/>
        </a:p>
      </dgm:t>
    </dgm:pt>
    <dgm:pt modelId="{A3B5D15A-1FDE-4794-A25A-82697663BC79}">
      <dgm:prSet/>
      <dgm:spPr/>
      <dgm:t>
        <a:bodyPr/>
        <a:lstStyle/>
        <a:p>
          <a:r>
            <a:rPr lang="en-US" dirty="0"/>
            <a:t>Show</a:t>
          </a:r>
        </a:p>
      </dgm:t>
    </dgm:pt>
    <dgm:pt modelId="{D128158E-AA33-4690-A603-EFA4A8C31F75}" type="parTrans" cxnId="{41D6C28B-1EAF-4C6E-AE50-7D429F3739DC}">
      <dgm:prSet/>
      <dgm:spPr/>
      <dgm:t>
        <a:bodyPr/>
        <a:lstStyle/>
        <a:p>
          <a:endParaRPr lang="en-US"/>
        </a:p>
      </dgm:t>
    </dgm:pt>
    <dgm:pt modelId="{13E3F002-0403-4F64-AC48-05621B4738EA}" type="sibTrans" cxnId="{41D6C28B-1EAF-4C6E-AE50-7D429F3739DC}">
      <dgm:prSet/>
      <dgm:spPr/>
      <dgm:t>
        <a:bodyPr/>
        <a:lstStyle/>
        <a:p>
          <a:endParaRPr lang="en-US"/>
        </a:p>
      </dgm:t>
    </dgm:pt>
    <dgm:pt modelId="{3D4F78CB-8825-4E42-A7E6-77B24EA9C19F}">
      <dgm:prSet/>
      <dgm:spPr/>
      <dgm:t>
        <a:bodyPr/>
        <a:lstStyle/>
        <a:p>
          <a:r>
            <a:rPr lang="en-US" dirty="0"/>
            <a:t>available resources &amp; offer some reminders </a:t>
          </a:r>
        </a:p>
      </dgm:t>
    </dgm:pt>
    <dgm:pt modelId="{973711F2-0B3E-42CF-B5FC-1E78E5D9E615}" type="parTrans" cxnId="{AC684BA0-1F74-43A3-A431-CCE922F808AD}">
      <dgm:prSet/>
      <dgm:spPr/>
      <dgm:t>
        <a:bodyPr/>
        <a:lstStyle/>
        <a:p>
          <a:endParaRPr lang="en-US"/>
        </a:p>
      </dgm:t>
    </dgm:pt>
    <dgm:pt modelId="{87DDC665-7CF6-49D5-AFDD-F3441641CF8C}" type="sibTrans" cxnId="{AC684BA0-1F74-43A3-A431-CCE922F808AD}">
      <dgm:prSet/>
      <dgm:spPr/>
      <dgm:t>
        <a:bodyPr/>
        <a:lstStyle/>
        <a:p>
          <a:endParaRPr lang="en-US"/>
        </a:p>
      </dgm:t>
    </dgm:pt>
    <dgm:pt modelId="{18AC7CED-6074-4A16-A323-3166DCC9BB51}">
      <dgm:prSet/>
      <dgm:spPr/>
      <dgm:t>
        <a:bodyPr/>
        <a:lstStyle/>
        <a:p>
          <a:r>
            <a:rPr lang="en-US" dirty="0"/>
            <a:t>Provide </a:t>
          </a:r>
        </a:p>
      </dgm:t>
    </dgm:pt>
    <dgm:pt modelId="{311CC573-15DD-49D2-965A-0F94B0B413E4}" type="parTrans" cxnId="{BCCAC916-1718-44B3-BF2A-BD7B987D5C6F}">
      <dgm:prSet/>
      <dgm:spPr/>
      <dgm:t>
        <a:bodyPr/>
        <a:lstStyle/>
        <a:p>
          <a:endParaRPr lang="en-US"/>
        </a:p>
      </dgm:t>
    </dgm:pt>
    <dgm:pt modelId="{7F90D0A9-ADF3-4974-8B70-B378B537D70E}" type="sibTrans" cxnId="{BCCAC916-1718-44B3-BF2A-BD7B987D5C6F}">
      <dgm:prSet/>
      <dgm:spPr/>
      <dgm:t>
        <a:bodyPr/>
        <a:lstStyle/>
        <a:p>
          <a:endParaRPr lang="en-US"/>
        </a:p>
      </dgm:t>
    </dgm:pt>
    <dgm:pt modelId="{8623C2FD-8689-4E88-A1FF-54A72CA5083E}">
      <dgm:prSet/>
      <dgm:spPr/>
      <dgm:t>
        <a:bodyPr/>
        <a:lstStyle/>
        <a:p>
          <a:r>
            <a:rPr lang="en-US" dirty="0"/>
            <a:t>opportunity to ask clarifying questions</a:t>
          </a:r>
        </a:p>
      </dgm:t>
    </dgm:pt>
    <dgm:pt modelId="{1BC2A09C-B020-4879-8C27-79EBD708E212}" type="parTrans" cxnId="{ACDD072D-FBA0-40B4-B93E-A1EF3B5128D0}">
      <dgm:prSet/>
      <dgm:spPr/>
      <dgm:t>
        <a:bodyPr/>
        <a:lstStyle/>
        <a:p>
          <a:endParaRPr lang="en-US"/>
        </a:p>
      </dgm:t>
    </dgm:pt>
    <dgm:pt modelId="{CCB92CD6-1034-4716-BF9E-369EF1404818}" type="sibTrans" cxnId="{ACDD072D-FBA0-40B4-B93E-A1EF3B5128D0}">
      <dgm:prSet/>
      <dgm:spPr/>
      <dgm:t>
        <a:bodyPr/>
        <a:lstStyle/>
        <a:p>
          <a:endParaRPr lang="en-US"/>
        </a:p>
      </dgm:t>
    </dgm:pt>
    <dgm:pt modelId="{0A529B80-8223-488D-BE83-51665EDA5BD0}" type="pres">
      <dgm:prSet presAssocID="{44F35B26-0660-4031-B6E6-1753C3C32D2A}" presName="Name0" presStyleCnt="0">
        <dgm:presLayoutVars>
          <dgm:dir/>
          <dgm:animLvl val="lvl"/>
          <dgm:resizeHandles val="exact"/>
        </dgm:presLayoutVars>
      </dgm:prSet>
      <dgm:spPr/>
    </dgm:pt>
    <dgm:pt modelId="{536352D9-A1BC-4861-B166-90B0AE109DA1}" type="pres">
      <dgm:prSet presAssocID="{58C3720F-054F-4BB6-9944-8863601FC428}" presName="linNode" presStyleCnt="0"/>
      <dgm:spPr/>
    </dgm:pt>
    <dgm:pt modelId="{0A0702DE-D5D1-4923-802F-382100AABFB8}" type="pres">
      <dgm:prSet presAssocID="{58C3720F-054F-4BB6-9944-8863601FC428}" presName="parentText" presStyleLbl="solidFgAcc1" presStyleIdx="0" presStyleCnt="5">
        <dgm:presLayoutVars>
          <dgm:chMax val="1"/>
          <dgm:bulletEnabled/>
        </dgm:presLayoutVars>
      </dgm:prSet>
      <dgm:spPr/>
    </dgm:pt>
    <dgm:pt modelId="{61FDDA10-4C19-44A3-B4A3-DF07C9F13304}" type="pres">
      <dgm:prSet presAssocID="{58C3720F-054F-4BB6-9944-8863601FC428}" presName="descendantText" presStyleLbl="alignNode1" presStyleIdx="0" presStyleCnt="5">
        <dgm:presLayoutVars>
          <dgm:bulletEnabled/>
        </dgm:presLayoutVars>
      </dgm:prSet>
      <dgm:spPr/>
    </dgm:pt>
    <dgm:pt modelId="{BDDBCCBA-0964-43CE-A3D9-B0DE3D11160E}" type="pres">
      <dgm:prSet presAssocID="{B1076208-1853-41D3-89BE-B0F6D1DEF163}" presName="sp" presStyleCnt="0"/>
      <dgm:spPr/>
    </dgm:pt>
    <dgm:pt modelId="{8FA48B07-502F-41FE-B865-BF2D8F2878C1}" type="pres">
      <dgm:prSet presAssocID="{BFA7DFC3-F32D-4821-B43B-BE49BB949ADA}" presName="linNode" presStyleCnt="0"/>
      <dgm:spPr/>
    </dgm:pt>
    <dgm:pt modelId="{7CE9D286-5F5C-4CBE-9AD1-B873B31962E4}" type="pres">
      <dgm:prSet presAssocID="{BFA7DFC3-F32D-4821-B43B-BE49BB949ADA}" presName="parentText" presStyleLbl="solidFgAcc1" presStyleIdx="1" presStyleCnt="5">
        <dgm:presLayoutVars>
          <dgm:chMax val="1"/>
          <dgm:bulletEnabled/>
        </dgm:presLayoutVars>
      </dgm:prSet>
      <dgm:spPr/>
    </dgm:pt>
    <dgm:pt modelId="{EE346570-3E35-4BBE-AC3C-0F99C538984F}" type="pres">
      <dgm:prSet presAssocID="{BFA7DFC3-F32D-4821-B43B-BE49BB949ADA}" presName="descendantText" presStyleLbl="alignNode1" presStyleIdx="1" presStyleCnt="5">
        <dgm:presLayoutVars>
          <dgm:bulletEnabled/>
        </dgm:presLayoutVars>
      </dgm:prSet>
      <dgm:spPr/>
    </dgm:pt>
    <dgm:pt modelId="{DBE08C4F-C7DD-40AB-BAF0-B5F08340452D}" type="pres">
      <dgm:prSet presAssocID="{BACCF51A-AD43-4069-B9CD-DFDDE27E2610}" presName="sp" presStyleCnt="0"/>
      <dgm:spPr/>
    </dgm:pt>
    <dgm:pt modelId="{F98FD55F-2637-417A-80CB-EF69A2BAC69D}" type="pres">
      <dgm:prSet presAssocID="{64AD499B-C36F-4186-9FDA-021AF7ED6DE8}" presName="linNode" presStyleCnt="0"/>
      <dgm:spPr/>
    </dgm:pt>
    <dgm:pt modelId="{B425D617-1ED2-4CE6-861E-64A6B4B99FAA}" type="pres">
      <dgm:prSet presAssocID="{64AD499B-C36F-4186-9FDA-021AF7ED6DE8}" presName="parentText" presStyleLbl="solidFgAcc1" presStyleIdx="2" presStyleCnt="5">
        <dgm:presLayoutVars>
          <dgm:chMax val="1"/>
          <dgm:bulletEnabled/>
        </dgm:presLayoutVars>
      </dgm:prSet>
      <dgm:spPr/>
    </dgm:pt>
    <dgm:pt modelId="{79E6F512-D0EB-4149-B161-71A4E3D4E6AD}" type="pres">
      <dgm:prSet presAssocID="{64AD499B-C36F-4186-9FDA-021AF7ED6DE8}" presName="descendantText" presStyleLbl="alignNode1" presStyleIdx="2" presStyleCnt="5">
        <dgm:presLayoutVars>
          <dgm:bulletEnabled/>
        </dgm:presLayoutVars>
      </dgm:prSet>
      <dgm:spPr/>
    </dgm:pt>
    <dgm:pt modelId="{7E744BAD-EB9C-49B6-BEA9-65BF47C8A11A}" type="pres">
      <dgm:prSet presAssocID="{CA627349-2246-4987-BD71-809D10039361}" presName="sp" presStyleCnt="0"/>
      <dgm:spPr/>
    </dgm:pt>
    <dgm:pt modelId="{E99F18CD-EDE6-4B99-ACD2-6D138DA129E1}" type="pres">
      <dgm:prSet presAssocID="{A3B5D15A-1FDE-4794-A25A-82697663BC79}" presName="linNode" presStyleCnt="0"/>
      <dgm:spPr/>
    </dgm:pt>
    <dgm:pt modelId="{C7B722C1-2475-4FA0-B7C1-7340E6BFF0DD}" type="pres">
      <dgm:prSet presAssocID="{A3B5D15A-1FDE-4794-A25A-82697663BC79}" presName="parentText" presStyleLbl="solidFgAcc1" presStyleIdx="3" presStyleCnt="5">
        <dgm:presLayoutVars>
          <dgm:chMax val="1"/>
          <dgm:bulletEnabled/>
        </dgm:presLayoutVars>
      </dgm:prSet>
      <dgm:spPr/>
    </dgm:pt>
    <dgm:pt modelId="{4A9E4636-088F-49CC-9057-7F4BAEE48837}" type="pres">
      <dgm:prSet presAssocID="{A3B5D15A-1FDE-4794-A25A-82697663BC79}" presName="descendantText" presStyleLbl="alignNode1" presStyleIdx="3" presStyleCnt="5">
        <dgm:presLayoutVars>
          <dgm:bulletEnabled/>
        </dgm:presLayoutVars>
      </dgm:prSet>
      <dgm:spPr/>
    </dgm:pt>
    <dgm:pt modelId="{AC6E83F1-C5E0-4D77-8C88-B948B5DF010D}" type="pres">
      <dgm:prSet presAssocID="{13E3F002-0403-4F64-AC48-05621B4738EA}" presName="sp" presStyleCnt="0"/>
      <dgm:spPr/>
    </dgm:pt>
    <dgm:pt modelId="{A7CC626C-817D-42F9-9A91-C1C13E8C9495}" type="pres">
      <dgm:prSet presAssocID="{18AC7CED-6074-4A16-A323-3166DCC9BB51}" presName="linNode" presStyleCnt="0"/>
      <dgm:spPr/>
    </dgm:pt>
    <dgm:pt modelId="{069D6AC0-A587-4DCE-90EB-3C9DE711FFB1}" type="pres">
      <dgm:prSet presAssocID="{18AC7CED-6074-4A16-A323-3166DCC9BB51}" presName="parentText" presStyleLbl="solidFgAcc1" presStyleIdx="4" presStyleCnt="5">
        <dgm:presLayoutVars>
          <dgm:chMax val="1"/>
          <dgm:bulletEnabled/>
        </dgm:presLayoutVars>
      </dgm:prSet>
      <dgm:spPr/>
    </dgm:pt>
    <dgm:pt modelId="{4AB881E2-5A5B-40D8-A41B-5BE5F9FAFE0D}" type="pres">
      <dgm:prSet presAssocID="{18AC7CED-6074-4A16-A323-3166DCC9BB51}" presName="descendantText" presStyleLbl="alignNode1" presStyleIdx="4" presStyleCnt="5">
        <dgm:presLayoutVars>
          <dgm:bulletEnabled/>
        </dgm:presLayoutVars>
      </dgm:prSet>
      <dgm:spPr/>
    </dgm:pt>
  </dgm:ptLst>
  <dgm:cxnLst>
    <dgm:cxn modelId="{0C7F030C-8DCF-4938-BDAC-2EE8F8587D98}" type="presOf" srcId="{F6ED40D2-9C46-4441-A7E2-189C9A733C0E}" destId="{61FDDA10-4C19-44A3-B4A3-DF07C9F13304}" srcOrd="0" destOrd="0" presId="urn:microsoft.com/office/officeart/2016/7/layout/VerticalHollowActionList"/>
    <dgm:cxn modelId="{BCCAC916-1718-44B3-BF2A-BD7B987D5C6F}" srcId="{44F35B26-0660-4031-B6E6-1753C3C32D2A}" destId="{18AC7CED-6074-4A16-A323-3166DCC9BB51}" srcOrd="4" destOrd="0" parTransId="{311CC573-15DD-49D2-965A-0F94B0B413E4}" sibTransId="{7F90D0A9-ADF3-4974-8B70-B378B537D70E}"/>
    <dgm:cxn modelId="{C5CB6F19-1538-4218-A79D-67A6BBFCC869}" type="presOf" srcId="{18AC7CED-6074-4A16-A323-3166DCC9BB51}" destId="{069D6AC0-A587-4DCE-90EB-3C9DE711FFB1}" srcOrd="0" destOrd="0" presId="urn:microsoft.com/office/officeart/2016/7/layout/VerticalHollowActionList"/>
    <dgm:cxn modelId="{ACDD072D-FBA0-40B4-B93E-A1EF3B5128D0}" srcId="{18AC7CED-6074-4A16-A323-3166DCC9BB51}" destId="{8623C2FD-8689-4E88-A1FF-54A72CA5083E}" srcOrd="0" destOrd="0" parTransId="{1BC2A09C-B020-4879-8C27-79EBD708E212}" sibTransId="{CCB92CD6-1034-4716-BF9E-369EF1404818}"/>
    <dgm:cxn modelId="{2C4E5035-316A-405A-B0B6-23189B5D9240}" type="presOf" srcId="{44F35B26-0660-4031-B6E6-1753C3C32D2A}" destId="{0A529B80-8223-488D-BE83-51665EDA5BD0}" srcOrd="0" destOrd="0" presId="urn:microsoft.com/office/officeart/2016/7/layout/VerticalHollowActionList"/>
    <dgm:cxn modelId="{2454455C-D65F-4B04-8BDA-18107500A667}" type="presOf" srcId="{5C8DCAD2-1D27-4EDA-8743-606C81320A8A}" destId="{79E6F512-D0EB-4149-B161-71A4E3D4E6AD}" srcOrd="0" destOrd="0" presId="urn:microsoft.com/office/officeart/2016/7/layout/VerticalHollowActionList"/>
    <dgm:cxn modelId="{F82EAD44-C3B9-45CC-8672-609E45A22AB4}" srcId="{58C3720F-054F-4BB6-9944-8863601FC428}" destId="{F6ED40D2-9C46-4441-A7E2-189C9A733C0E}" srcOrd="0" destOrd="0" parTransId="{2D4A9028-BE94-4C81-8C1D-20B5F5E4FD9F}" sibTransId="{3FD1AA15-BA97-49C6-BEFC-BFA3BCB2D491}"/>
    <dgm:cxn modelId="{A7591E4E-C05A-4EC8-803C-4137D9ED224C}" srcId="{64AD499B-C36F-4186-9FDA-021AF7ED6DE8}" destId="{5C8DCAD2-1D27-4EDA-8743-606C81320A8A}" srcOrd="0" destOrd="0" parTransId="{E581F981-32CC-4D1B-9CD6-84124B180FC0}" sibTransId="{27E8334D-3435-47B8-98FD-3A01FAD61BB0}"/>
    <dgm:cxn modelId="{E6A52657-F9D3-4054-A4FB-0F49E162CF43}" type="presOf" srcId="{3D4F78CB-8825-4E42-A7E6-77B24EA9C19F}" destId="{4A9E4636-088F-49CC-9057-7F4BAEE48837}" srcOrd="0" destOrd="0" presId="urn:microsoft.com/office/officeart/2016/7/layout/VerticalHollowActionList"/>
    <dgm:cxn modelId="{41D6C28B-1EAF-4C6E-AE50-7D429F3739DC}" srcId="{44F35B26-0660-4031-B6E6-1753C3C32D2A}" destId="{A3B5D15A-1FDE-4794-A25A-82697663BC79}" srcOrd="3" destOrd="0" parTransId="{D128158E-AA33-4690-A603-EFA4A8C31F75}" sibTransId="{13E3F002-0403-4F64-AC48-05621B4738EA}"/>
    <dgm:cxn modelId="{CBED509B-2BFD-4CAD-8D33-D6E60C64A257}" srcId="{44F35B26-0660-4031-B6E6-1753C3C32D2A}" destId="{64AD499B-C36F-4186-9FDA-021AF7ED6DE8}" srcOrd="2" destOrd="0" parTransId="{A1DADFCB-585F-4C37-BCB9-D2EC0E17A516}" sibTransId="{CA627349-2246-4987-BD71-809D10039361}"/>
    <dgm:cxn modelId="{C19AA69E-2634-4763-823E-62D8FDAF2371}" type="presOf" srcId="{7C7E3872-60F0-48F9-A8D3-BBF985BCAC2B}" destId="{EE346570-3E35-4BBE-AC3C-0F99C538984F}" srcOrd="0" destOrd="0" presId="urn:microsoft.com/office/officeart/2016/7/layout/VerticalHollowActionList"/>
    <dgm:cxn modelId="{AC684BA0-1F74-43A3-A431-CCE922F808AD}" srcId="{A3B5D15A-1FDE-4794-A25A-82697663BC79}" destId="{3D4F78CB-8825-4E42-A7E6-77B24EA9C19F}" srcOrd="0" destOrd="0" parTransId="{973711F2-0B3E-42CF-B5FC-1E78E5D9E615}" sibTransId="{87DDC665-7CF6-49D5-AFDD-F3441641CF8C}"/>
    <dgm:cxn modelId="{4CF9A3A8-69DF-461C-B3EC-0BD776E56DD5}" type="presOf" srcId="{A3B5D15A-1FDE-4794-A25A-82697663BC79}" destId="{C7B722C1-2475-4FA0-B7C1-7340E6BFF0DD}" srcOrd="0" destOrd="0" presId="urn:microsoft.com/office/officeart/2016/7/layout/VerticalHollowActionList"/>
    <dgm:cxn modelId="{4C41AFAC-A5B9-4D80-976F-B74BC93C6779}" srcId="{BFA7DFC3-F32D-4821-B43B-BE49BB949ADA}" destId="{7C7E3872-60F0-48F9-A8D3-BBF985BCAC2B}" srcOrd="0" destOrd="0" parTransId="{5B5D386C-33CA-46AF-97A5-5DDE98E33E76}" sibTransId="{1CCE2EED-F7F0-4280-801E-1DE2798D171A}"/>
    <dgm:cxn modelId="{5A1A9AB6-0E1F-4BC5-9464-8F8F5E7F0516}" type="presOf" srcId="{BFA7DFC3-F32D-4821-B43B-BE49BB949ADA}" destId="{7CE9D286-5F5C-4CBE-9AD1-B873B31962E4}" srcOrd="0" destOrd="0" presId="urn:microsoft.com/office/officeart/2016/7/layout/VerticalHollowActionList"/>
    <dgm:cxn modelId="{1AC9AECB-1793-483E-A7BA-5D030B6DC3BA}" srcId="{44F35B26-0660-4031-B6E6-1753C3C32D2A}" destId="{BFA7DFC3-F32D-4821-B43B-BE49BB949ADA}" srcOrd="1" destOrd="0" parTransId="{1168CC0C-AA69-44C9-9E0E-DE9E3C09D163}" sibTransId="{BACCF51A-AD43-4069-B9CD-DFDDE27E2610}"/>
    <dgm:cxn modelId="{973EE8D1-510B-45FE-8302-3BB9ABEBED09}" type="presOf" srcId="{64AD499B-C36F-4186-9FDA-021AF7ED6DE8}" destId="{B425D617-1ED2-4CE6-861E-64A6B4B99FAA}" srcOrd="0" destOrd="0" presId="urn:microsoft.com/office/officeart/2016/7/layout/VerticalHollowActionList"/>
    <dgm:cxn modelId="{ED2526DF-0B77-4CAD-8291-D4943918E3A0}" srcId="{44F35B26-0660-4031-B6E6-1753C3C32D2A}" destId="{58C3720F-054F-4BB6-9944-8863601FC428}" srcOrd="0" destOrd="0" parTransId="{7B369CDD-E0AC-4CAE-BB43-FDF60E0D634D}" sibTransId="{B1076208-1853-41D3-89BE-B0F6D1DEF163}"/>
    <dgm:cxn modelId="{E44916E1-D835-405B-BAE9-859157F0DE63}" type="presOf" srcId="{8623C2FD-8689-4E88-A1FF-54A72CA5083E}" destId="{4AB881E2-5A5B-40D8-A41B-5BE5F9FAFE0D}" srcOrd="0" destOrd="0" presId="urn:microsoft.com/office/officeart/2016/7/layout/VerticalHollowActionList"/>
    <dgm:cxn modelId="{F31402E7-0734-4A20-A9B0-11F388D60067}" type="presOf" srcId="{58C3720F-054F-4BB6-9944-8863601FC428}" destId="{0A0702DE-D5D1-4923-802F-382100AABFB8}" srcOrd="0" destOrd="0" presId="urn:microsoft.com/office/officeart/2016/7/layout/VerticalHollowActionList"/>
    <dgm:cxn modelId="{F1EC465B-2E94-4880-9020-52EF9DA1126B}" type="presParOf" srcId="{0A529B80-8223-488D-BE83-51665EDA5BD0}" destId="{536352D9-A1BC-4861-B166-90B0AE109DA1}" srcOrd="0" destOrd="0" presId="urn:microsoft.com/office/officeart/2016/7/layout/VerticalHollowActionList"/>
    <dgm:cxn modelId="{41909310-BB15-4A89-8812-21B677919FF4}" type="presParOf" srcId="{536352D9-A1BC-4861-B166-90B0AE109DA1}" destId="{0A0702DE-D5D1-4923-802F-382100AABFB8}" srcOrd="0" destOrd="0" presId="urn:microsoft.com/office/officeart/2016/7/layout/VerticalHollowActionList"/>
    <dgm:cxn modelId="{C73A96BB-DBF3-4AF5-A9F7-E54A60860610}" type="presParOf" srcId="{536352D9-A1BC-4861-B166-90B0AE109DA1}" destId="{61FDDA10-4C19-44A3-B4A3-DF07C9F13304}" srcOrd="1" destOrd="0" presId="urn:microsoft.com/office/officeart/2016/7/layout/VerticalHollowActionList"/>
    <dgm:cxn modelId="{D2AD4286-A907-4E81-A069-3E890B49231A}" type="presParOf" srcId="{0A529B80-8223-488D-BE83-51665EDA5BD0}" destId="{BDDBCCBA-0964-43CE-A3D9-B0DE3D11160E}" srcOrd="1" destOrd="0" presId="urn:microsoft.com/office/officeart/2016/7/layout/VerticalHollowActionList"/>
    <dgm:cxn modelId="{3D77090D-F743-45DC-8B8B-FB9CC96C35B3}" type="presParOf" srcId="{0A529B80-8223-488D-BE83-51665EDA5BD0}" destId="{8FA48B07-502F-41FE-B865-BF2D8F2878C1}" srcOrd="2" destOrd="0" presId="urn:microsoft.com/office/officeart/2016/7/layout/VerticalHollowActionList"/>
    <dgm:cxn modelId="{D65E1307-8A22-4842-A910-D64B527394D4}" type="presParOf" srcId="{8FA48B07-502F-41FE-B865-BF2D8F2878C1}" destId="{7CE9D286-5F5C-4CBE-9AD1-B873B31962E4}" srcOrd="0" destOrd="0" presId="urn:microsoft.com/office/officeart/2016/7/layout/VerticalHollowActionList"/>
    <dgm:cxn modelId="{B346BA84-EEFA-4C89-A919-91D29259CCE0}" type="presParOf" srcId="{8FA48B07-502F-41FE-B865-BF2D8F2878C1}" destId="{EE346570-3E35-4BBE-AC3C-0F99C538984F}" srcOrd="1" destOrd="0" presId="urn:microsoft.com/office/officeart/2016/7/layout/VerticalHollowActionList"/>
    <dgm:cxn modelId="{68550F79-0EEC-40A1-855F-C6CD07BC1347}" type="presParOf" srcId="{0A529B80-8223-488D-BE83-51665EDA5BD0}" destId="{DBE08C4F-C7DD-40AB-BAF0-B5F08340452D}" srcOrd="3" destOrd="0" presId="urn:microsoft.com/office/officeart/2016/7/layout/VerticalHollowActionList"/>
    <dgm:cxn modelId="{58956B8D-8AB2-4B72-9E22-5F977D8EF26D}" type="presParOf" srcId="{0A529B80-8223-488D-BE83-51665EDA5BD0}" destId="{F98FD55F-2637-417A-80CB-EF69A2BAC69D}" srcOrd="4" destOrd="0" presId="urn:microsoft.com/office/officeart/2016/7/layout/VerticalHollowActionList"/>
    <dgm:cxn modelId="{DED32EE5-93F4-43E9-B28E-01C3039309F0}" type="presParOf" srcId="{F98FD55F-2637-417A-80CB-EF69A2BAC69D}" destId="{B425D617-1ED2-4CE6-861E-64A6B4B99FAA}" srcOrd="0" destOrd="0" presId="urn:microsoft.com/office/officeart/2016/7/layout/VerticalHollowActionList"/>
    <dgm:cxn modelId="{8DCEF509-DEF4-4CB7-8743-A55D288898C5}" type="presParOf" srcId="{F98FD55F-2637-417A-80CB-EF69A2BAC69D}" destId="{79E6F512-D0EB-4149-B161-71A4E3D4E6AD}" srcOrd="1" destOrd="0" presId="urn:microsoft.com/office/officeart/2016/7/layout/VerticalHollowActionList"/>
    <dgm:cxn modelId="{AD62E06C-7167-4977-A907-C66ED26AD30C}" type="presParOf" srcId="{0A529B80-8223-488D-BE83-51665EDA5BD0}" destId="{7E744BAD-EB9C-49B6-BEA9-65BF47C8A11A}" srcOrd="5" destOrd="0" presId="urn:microsoft.com/office/officeart/2016/7/layout/VerticalHollowActionList"/>
    <dgm:cxn modelId="{972FB4EA-B216-4AF1-A355-E9E4E419B0C1}" type="presParOf" srcId="{0A529B80-8223-488D-BE83-51665EDA5BD0}" destId="{E99F18CD-EDE6-4B99-ACD2-6D138DA129E1}" srcOrd="6" destOrd="0" presId="urn:microsoft.com/office/officeart/2016/7/layout/VerticalHollowActionList"/>
    <dgm:cxn modelId="{6366B841-7F80-4529-B833-42DE9ED54661}" type="presParOf" srcId="{E99F18CD-EDE6-4B99-ACD2-6D138DA129E1}" destId="{C7B722C1-2475-4FA0-B7C1-7340E6BFF0DD}" srcOrd="0" destOrd="0" presId="urn:microsoft.com/office/officeart/2016/7/layout/VerticalHollowActionList"/>
    <dgm:cxn modelId="{56062950-B90B-4D21-8D4B-DCF5D0B680D8}" type="presParOf" srcId="{E99F18CD-EDE6-4B99-ACD2-6D138DA129E1}" destId="{4A9E4636-088F-49CC-9057-7F4BAEE48837}" srcOrd="1" destOrd="0" presId="urn:microsoft.com/office/officeart/2016/7/layout/VerticalHollowActionList"/>
    <dgm:cxn modelId="{59AD982E-2B83-4740-8DA7-4CE9252BB355}" type="presParOf" srcId="{0A529B80-8223-488D-BE83-51665EDA5BD0}" destId="{AC6E83F1-C5E0-4D77-8C88-B948B5DF010D}" srcOrd="7" destOrd="0" presId="urn:microsoft.com/office/officeart/2016/7/layout/VerticalHollowActionList"/>
    <dgm:cxn modelId="{ECEC566E-DAD3-4674-9993-FC3185DE7E84}" type="presParOf" srcId="{0A529B80-8223-488D-BE83-51665EDA5BD0}" destId="{A7CC626C-817D-42F9-9A91-C1C13E8C9495}" srcOrd="8" destOrd="0" presId="urn:microsoft.com/office/officeart/2016/7/layout/VerticalHollowActionList"/>
    <dgm:cxn modelId="{A6D53987-21E0-481E-9186-59EEF463B53E}" type="presParOf" srcId="{A7CC626C-817D-42F9-9A91-C1C13E8C9495}" destId="{069D6AC0-A587-4DCE-90EB-3C9DE711FFB1}" srcOrd="0" destOrd="0" presId="urn:microsoft.com/office/officeart/2016/7/layout/VerticalHollowActionList"/>
    <dgm:cxn modelId="{D10329EC-24AA-411B-862C-CD200F90331E}" type="presParOf" srcId="{A7CC626C-817D-42F9-9A91-C1C13E8C9495}" destId="{4AB881E2-5A5B-40D8-A41B-5BE5F9FAFE0D}"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ED43AB-3027-4B04-840B-CB780C2D251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900AB842-9BDB-46EB-BB0B-5D3B1574C30C}">
      <dgm:prSet custT="1"/>
      <dgm:spPr/>
      <dgm:t>
        <a:bodyPr/>
        <a:lstStyle/>
        <a:p>
          <a:pPr>
            <a:lnSpc>
              <a:spcPct val="100000"/>
            </a:lnSpc>
            <a:defRPr b="1"/>
          </a:pPr>
          <a:r>
            <a:rPr lang="en-US" sz="2800" dirty="0">
              <a:solidFill>
                <a:srgbClr val="FF6600"/>
              </a:solidFill>
            </a:rPr>
            <a:t>A</a:t>
          </a:r>
          <a:r>
            <a:rPr lang="en-US" sz="2800" dirty="0">
              <a:solidFill>
                <a:srgbClr val="FF9900"/>
              </a:solidFill>
            </a:rPr>
            <a:t> </a:t>
          </a:r>
          <a:r>
            <a:rPr lang="en-US" sz="2000" dirty="0">
              <a:solidFill>
                <a:srgbClr val="1B449F"/>
              </a:solidFill>
            </a:rPr>
            <a:t>(hospital insurance)</a:t>
          </a:r>
        </a:p>
        <a:p>
          <a:pPr>
            <a:lnSpc>
              <a:spcPct val="100000"/>
            </a:lnSpc>
            <a:defRPr b="1"/>
          </a:pPr>
          <a:r>
            <a:rPr lang="en-US" sz="1800" b="0" dirty="0"/>
            <a:t>Inpatient hospital </a:t>
          </a:r>
        </a:p>
        <a:p>
          <a:pPr>
            <a:lnSpc>
              <a:spcPct val="100000"/>
            </a:lnSpc>
            <a:defRPr b="1"/>
          </a:pPr>
          <a:r>
            <a:rPr lang="en-US" sz="1800" b="0" dirty="0"/>
            <a:t>Skilled nursing facility</a:t>
          </a:r>
        </a:p>
        <a:p>
          <a:pPr>
            <a:lnSpc>
              <a:spcPct val="100000"/>
            </a:lnSpc>
            <a:defRPr b="1"/>
          </a:pPr>
          <a:r>
            <a:rPr lang="en-US" sz="1800" b="0" dirty="0"/>
            <a:t>Home health care </a:t>
          </a:r>
        </a:p>
        <a:p>
          <a:pPr>
            <a:lnSpc>
              <a:spcPct val="100000"/>
            </a:lnSpc>
            <a:defRPr b="1"/>
          </a:pPr>
          <a:r>
            <a:rPr lang="en-US" sz="1800" b="0" dirty="0"/>
            <a:t>Hospice care </a:t>
          </a:r>
          <a:endParaRPr lang="en-US" sz="1400" dirty="0"/>
        </a:p>
      </dgm:t>
    </dgm:pt>
    <dgm:pt modelId="{A9D36AF3-EEC7-4B63-898A-AD899F8E095A}" type="parTrans" cxnId="{B149B72F-51AC-46AF-A8C3-FBF52F4653C5}">
      <dgm:prSet/>
      <dgm:spPr/>
      <dgm:t>
        <a:bodyPr/>
        <a:lstStyle/>
        <a:p>
          <a:endParaRPr lang="en-US"/>
        </a:p>
      </dgm:t>
    </dgm:pt>
    <dgm:pt modelId="{38BD2D67-88E1-4F7E-A826-EDDF6556A616}" type="sibTrans" cxnId="{B149B72F-51AC-46AF-A8C3-FBF52F4653C5}">
      <dgm:prSet/>
      <dgm:spPr/>
      <dgm:t>
        <a:bodyPr/>
        <a:lstStyle/>
        <a:p>
          <a:endParaRPr lang="en-US" dirty="0"/>
        </a:p>
      </dgm:t>
    </dgm:pt>
    <dgm:pt modelId="{9234A632-6486-4780-BAE2-72FD38C12F6A}">
      <dgm:prSet custT="1"/>
      <dgm:spPr/>
      <dgm:t>
        <a:bodyPr/>
        <a:lstStyle/>
        <a:p>
          <a:pPr>
            <a:lnSpc>
              <a:spcPct val="100000"/>
            </a:lnSpc>
            <a:defRPr b="1"/>
          </a:pPr>
          <a:r>
            <a:rPr lang="en-US" sz="2800" dirty="0">
              <a:solidFill>
                <a:srgbClr val="FF6600"/>
              </a:solidFill>
            </a:rPr>
            <a:t>B</a:t>
          </a:r>
          <a:r>
            <a:rPr lang="en-US" sz="2800" dirty="0">
              <a:solidFill>
                <a:srgbClr val="1B449F"/>
              </a:solidFill>
            </a:rPr>
            <a:t> </a:t>
          </a:r>
          <a:r>
            <a:rPr lang="en-US" sz="2000" dirty="0">
              <a:solidFill>
                <a:srgbClr val="1B449F"/>
              </a:solidFill>
            </a:rPr>
            <a:t>(medical insurance) </a:t>
          </a:r>
        </a:p>
        <a:p>
          <a:pPr>
            <a:lnSpc>
              <a:spcPct val="100000"/>
            </a:lnSpc>
            <a:defRPr b="1"/>
          </a:pPr>
          <a:r>
            <a:rPr lang="en-US" sz="1800" b="0" dirty="0"/>
            <a:t>Doctor visits </a:t>
          </a:r>
        </a:p>
        <a:p>
          <a:pPr>
            <a:lnSpc>
              <a:spcPct val="100000"/>
            </a:lnSpc>
            <a:defRPr b="1"/>
          </a:pPr>
          <a:r>
            <a:rPr lang="en-US" sz="1800" b="0" dirty="0"/>
            <a:t>Outpatient services </a:t>
          </a:r>
        </a:p>
        <a:p>
          <a:pPr>
            <a:lnSpc>
              <a:spcPct val="100000"/>
            </a:lnSpc>
            <a:defRPr b="1"/>
          </a:pPr>
          <a:r>
            <a:rPr lang="en-US" sz="1800" b="0" dirty="0"/>
            <a:t>Emergency room </a:t>
          </a:r>
        </a:p>
        <a:p>
          <a:pPr>
            <a:lnSpc>
              <a:spcPct val="100000"/>
            </a:lnSpc>
            <a:defRPr b="1"/>
          </a:pPr>
          <a:r>
            <a:rPr lang="en-US" sz="1800" b="0" dirty="0">
              <a:solidFill>
                <a:schemeClr val="tx1"/>
              </a:solidFill>
            </a:rPr>
            <a:t>Home health care</a:t>
          </a:r>
        </a:p>
        <a:p>
          <a:pPr>
            <a:lnSpc>
              <a:spcPct val="100000"/>
            </a:lnSpc>
            <a:defRPr b="1"/>
          </a:pPr>
          <a:r>
            <a:rPr lang="en-US" sz="1800" b="0" dirty="0"/>
            <a:t>Medical equipment </a:t>
          </a:r>
        </a:p>
      </dgm:t>
    </dgm:pt>
    <dgm:pt modelId="{F2435E1B-7E74-4B41-84A5-AF872C7A5F5C}" type="parTrans" cxnId="{103D40E6-4035-4533-A68A-ED96A8048E5A}">
      <dgm:prSet/>
      <dgm:spPr/>
      <dgm:t>
        <a:bodyPr/>
        <a:lstStyle/>
        <a:p>
          <a:endParaRPr lang="en-US"/>
        </a:p>
      </dgm:t>
    </dgm:pt>
    <dgm:pt modelId="{6812ED93-A1E0-4B1C-A940-9D06D0E3E381}" type="sibTrans" cxnId="{103D40E6-4035-4533-A68A-ED96A8048E5A}">
      <dgm:prSet/>
      <dgm:spPr/>
      <dgm:t>
        <a:bodyPr/>
        <a:lstStyle/>
        <a:p>
          <a:endParaRPr lang="en-US"/>
        </a:p>
      </dgm:t>
    </dgm:pt>
    <dgm:pt modelId="{1B33249A-01E2-4314-8BEB-86CFA9103064}">
      <dgm:prSet custT="1"/>
      <dgm:spPr/>
      <dgm:t>
        <a:bodyPr/>
        <a:lstStyle/>
        <a:p>
          <a:pPr>
            <a:lnSpc>
              <a:spcPct val="100000"/>
            </a:lnSpc>
            <a:defRPr b="1"/>
          </a:pPr>
          <a:r>
            <a:rPr lang="en-US" sz="2800" dirty="0">
              <a:solidFill>
                <a:srgbClr val="FF6600"/>
              </a:solidFill>
            </a:rPr>
            <a:t>C</a:t>
          </a:r>
          <a:r>
            <a:rPr lang="en-US" sz="2800" dirty="0">
              <a:solidFill>
                <a:srgbClr val="1B449F"/>
              </a:solidFill>
            </a:rPr>
            <a:t> </a:t>
          </a:r>
          <a:r>
            <a:rPr lang="en-US" sz="2000" dirty="0">
              <a:solidFill>
                <a:srgbClr val="1B449F"/>
              </a:solidFill>
            </a:rPr>
            <a:t>(“Medicare Advantage”)</a:t>
          </a:r>
        </a:p>
        <a:p>
          <a:pPr>
            <a:lnSpc>
              <a:spcPct val="100000"/>
            </a:lnSpc>
            <a:defRPr b="1"/>
          </a:pPr>
          <a:r>
            <a:rPr lang="en-US" sz="1800" b="0" dirty="0"/>
            <a:t>bundles </a:t>
          </a:r>
          <a:r>
            <a:rPr lang="en-US" sz="1800" b="0" i="0" dirty="0"/>
            <a:t>Medicare Part A, Part B, and often Part D coverage</a:t>
          </a:r>
        </a:p>
        <a:p>
          <a:pPr>
            <a:lnSpc>
              <a:spcPct val="100000"/>
            </a:lnSpc>
            <a:defRPr b="1"/>
          </a:pPr>
          <a:r>
            <a:rPr lang="en-US" sz="1800" b="0" i="0" dirty="0"/>
            <a:t>Medicare benefits managed by private insurance company </a:t>
          </a:r>
          <a:endParaRPr lang="en-US" sz="1800" b="0" dirty="0"/>
        </a:p>
      </dgm:t>
    </dgm:pt>
    <dgm:pt modelId="{78BB298A-2552-48B6-B944-83C8BE1B6C20}" type="parTrans" cxnId="{BAAD452A-04E4-4DC6-B098-1FAC6346266F}">
      <dgm:prSet/>
      <dgm:spPr/>
      <dgm:t>
        <a:bodyPr/>
        <a:lstStyle/>
        <a:p>
          <a:endParaRPr lang="en-US"/>
        </a:p>
      </dgm:t>
    </dgm:pt>
    <dgm:pt modelId="{26A7EED0-20A9-4576-B476-11E7B5FA67DF}" type="sibTrans" cxnId="{BAAD452A-04E4-4DC6-B098-1FAC6346266F}">
      <dgm:prSet/>
      <dgm:spPr/>
      <dgm:t>
        <a:bodyPr/>
        <a:lstStyle/>
        <a:p>
          <a:endParaRPr lang="en-US"/>
        </a:p>
      </dgm:t>
    </dgm:pt>
    <dgm:pt modelId="{62EF9B53-4B80-41A3-A9C5-CF679CCB9B4B}">
      <dgm:prSet custT="1"/>
      <dgm:spPr/>
      <dgm:t>
        <a:bodyPr/>
        <a:lstStyle/>
        <a:p>
          <a:pPr>
            <a:lnSpc>
              <a:spcPct val="100000"/>
            </a:lnSpc>
            <a:defRPr b="1"/>
          </a:pPr>
          <a:r>
            <a:rPr lang="en-US" sz="2800" dirty="0">
              <a:solidFill>
                <a:srgbClr val="FF6600"/>
              </a:solidFill>
            </a:rPr>
            <a:t>D</a:t>
          </a:r>
          <a:r>
            <a:rPr lang="en-US" sz="2800" dirty="0">
              <a:solidFill>
                <a:srgbClr val="1B449F"/>
              </a:solidFill>
            </a:rPr>
            <a:t> </a:t>
          </a:r>
          <a:r>
            <a:rPr lang="en-US" sz="2000" dirty="0">
              <a:solidFill>
                <a:srgbClr val="1B449F"/>
              </a:solidFill>
            </a:rPr>
            <a:t>(prescription drug coverage)</a:t>
          </a:r>
        </a:p>
        <a:p>
          <a:pPr>
            <a:lnSpc>
              <a:spcPct val="100000"/>
            </a:lnSpc>
            <a:defRPr b="1"/>
          </a:pPr>
          <a:r>
            <a:rPr lang="en-US" sz="1800" b="0" dirty="0"/>
            <a:t>variety of plans to choose from based on your prescriptions &amp; pharmacies </a:t>
          </a:r>
        </a:p>
      </dgm:t>
    </dgm:pt>
    <dgm:pt modelId="{A70867F4-220B-4F29-93EF-7C8D6E426A45}" type="parTrans" cxnId="{E29D5C1F-279A-452B-8112-58A3B11FC128}">
      <dgm:prSet/>
      <dgm:spPr/>
      <dgm:t>
        <a:bodyPr/>
        <a:lstStyle/>
        <a:p>
          <a:endParaRPr lang="en-US"/>
        </a:p>
      </dgm:t>
    </dgm:pt>
    <dgm:pt modelId="{52BA3F95-2817-404C-9E92-38DDC49F89B7}" type="sibTrans" cxnId="{E29D5C1F-279A-452B-8112-58A3B11FC128}">
      <dgm:prSet/>
      <dgm:spPr/>
      <dgm:t>
        <a:bodyPr/>
        <a:lstStyle/>
        <a:p>
          <a:endParaRPr lang="en-US"/>
        </a:p>
      </dgm:t>
    </dgm:pt>
    <dgm:pt modelId="{52476F40-B43F-4E1C-859D-D5622C838ADA}">
      <dgm:prSet custT="1"/>
      <dgm:spPr/>
      <dgm:t>
        <a:bodyPr/>
        <a:lstStyle/>
        <a:p>
          <a:pPr>
            <a:lnSpc>
              <a:spcPct val="100000"/>
            </a:lnSpc>
            <a:defRPr b="1"/>
          </a:pPr>
          <a:r>
            <a:rPr lang="en-US" sz="2200" b="1" dirty="0">
              <a:solidFill>
                <a:srgbClr val="1B449F"/>
              </a:solidFill>
            </a:rPr>
            <a:t>Medicare supplement</a:t>
          </a:r>
        </a:p>
        <a:p>
          <a:pPr>
            <a:lnSpc>
              <a:spcPct val="100000"/>
            </a:lnSpc>
            <a:defRPr b="1"/>
          </a:pPr>
          <a:r>
            <a:rPr lang="en-US" sz="1800" b="0" dirty="0">
              <a:solidFill>
                <a:schemeClr val="tx1"/>
              </a:solidFill>
            </a:rPr>
            <a:t>aka “Medigap”</a:t>
          </a:r>
        </a:p>
        <a:p>
          <a:pPr>
            <a:lnSpc>
              <a:spcPct val="100000"/>
            </a:lnSpc>
            <a:defRPr b="1"/>
          </a:pPr>
          <a:r>
            <a:rPr lang="en-US" sz="1800" b="0" dirty="0">
              <a:solidFill>
                <a:schemeClr val="tx1"/>
              </a:solidFill>
            </a:rPr>
            <a:t>fills in the “gaps” that Medicare doesn’t cover</a:t>
          </a:r>
        </a:p>
        <a:p>
          <a:pPr>
            <a:lnSpc>
              <a:spcPct val="100000"/>
            </a:lnSpc>
            <a:defRPr b="1"/>
          </a:pPr>
          <a:r>
            <a:rPr lang="en-US" sz="1800" b="0" dirty="0">
              <a:solidFill>
                <a:schemeClr val="tx1"/>
              </a:solidFill>
            </a:rPr>
            <a:t>sold by private insurance company   </a:t>
          </a:r>
        </a:p>
        <a:p>
          <a:pPr>
            <a:lnSpc>
              <a:spcPct val="100000"/>
            </a:lnSpc>
            <a:defRPr b="1"/>
          </a:pPr>
          <a:endParaRPr lang="en-US" sz="2200" b="1" dirty="0">
            <a:solidFill>
              <a:srgbClr val="1B449F"/>
            </a:solidFill>
          </a:endParaRPr>
        </a:p>
        <a:p>
          <a:pPr>
            <a:lnSpc>
              <a:spcPct val="100000"/>
            </a:lnSpc>
            <a:defRPr b="1"/>
          </a:pPr>
          <a:endParaRPr lang="en-US" sz="1800" b="0" dirty="0"/>
        </a:p>
      </dgm:t>
    </dgm:pt>
    <dgm:pt modelId="{F4A71AC4-D7A5-415F-8977-3E29BBBBFCEE}" type="parTrans" cxnId="{5A2467E2-A654-4686-90D7-4BDCCD2C4B25}">
      <dgm:prSet/>
      <dgm:spPr/>
      <dgm:t>
        <a:bodyPr/>
        <a:lstStyle/>
        <a:p>
          <a:endParaRPr lang="en-US"/>
        </a:p>
      </dgm:t>
    </dgm:pt>
    <dgm:pt modelId="{B7871985-470B-472A-9545-074FD68D9023}" type="sibTrans" cxnId="{5A2467E2-A654-4686-90D7-4BDCCD2C4B25}">
      <dgm:prSet/>
      <dgm:spPr/>
      <dgm:t>
        <a:bodyPr/>
        <a:lstStyle/>
        <a:p>
          <a:endParaRPr lang="en-US"/>
        </a:p>
      </dgm:t>
    </dgm:pt>
    <dgm:pt modelId="{0885AAC1-7656-48EA-B867-56AE5DE2A7E8}" type="pres">
      <dgm:prSet presAssocID="{A4ED43AB-3027-4B04-840B-CB780C2D2513}" presName="root" presStyleCnt="0">
        <dgm:presLayoutVars>
          <dgm:dir/>
          <dgm:resizeHandles val="exact"/>
        </dgm:presLayoutVars>
      </dgm:prSet>
      <dgm:spPr/>
    </dgm:pt>
    <dgm:pt modelId="{91210068-DB19-4CDA-8AAD-7309F6EA66BB}" type="pres">
      <dgm:prSet presAssocID="{900AB842-9BDB-46EB-BB0B-5D3B1574C30C}" presName="compNode" presStyleCnt="0"/>
      <dgm:spPr/>
    </dgm:pt>
    <dgm:pt modelId="{ED68A5B8-928C-475A-9E52-B025CBC6F058}" type="pres">
      <dgm:prSet presAssocID="{900AB842-9BDB-46EB-BB0B-5D3B1574C30C}" presName="iconRect" presStyleLbl="node1" presStyleIdx="0" presStyleCnt="5" custLinFactNeighborX="55660" custLinFactNeighborY="-2897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48193FC4-FA10-4A4F-A3FB-E85AC4F8425D}" type="pres">
      <dgm:prSet presAssocID="{900AB842-9BDB-46EB-BB0B-5D3B1574C30C}" presName="iconSpace" presStyleCnt="0"/>
      <dgm:spPr/>
    </dgm:pt>
    <dgm:pt modelId="{F618F4E4-B1F5-4293-8832-C5D01D4D43E0}" type="pres">
      <dgm:prSet presAssocID="{900AB842-9BDB-46EB-BB0B-5D3B1574C30C}" presName="parTx" presStyleLbl="revTx" presStyleIdx="0" presStyleCnt="10" custScaleY="111036" custLinFactNeighborX="-145" custLinFactNeighborY="-1255">
        <dgm:presLayoutVars>
          <dgm:chMax val="0"/>
          <dgm:chPref val="0"/>
        </dgm:presLayoutVars>
      </dgm:prSet>
      <dgm:spPr/>
    </dgm:pt>
    <dgm:pt modelId="{541B1A39-E827-4829-B2D9-B3FCB76755C3}" type="pres">
      <dgm:prSet presAssocID="{900AB842-9BDB-46EB-BB0B-5D3B1574C30C}" presName="txSpace" presStyleCnt="0"/>
      <dgm:spPr/>
    </dgm:pt>
    <dgm:pt modelId="{46FB71D4-009C-4CF7-9E38-E4D6EE71F121}" type="pres">
      <dgm:prSet presAssocID="{900AB842-9BDB-46EB-BB0B-5D3B1574C30C}" presName="desTx" presStyleLbl="revTx" presStyleIdx="1" presStyleCnt="10">
        <dgm:presLayoutVars/>
      </dgm:prSet>
      <dgm:spPr/>
    </dgm:pt>
    <dgm:pt modelId="{A9FC2CB7-3A12-4EDA-A780-1A1D33263040}" type="pres">
      <dgm:prSet presAssocID="{38BD2D67-88E1-4F7E-A826-EDDF6556A616}" presName="sibTrans" presStyleCnt="0"/>
      <dgm:spPr/>
    </dgm:pt>
    <dgm:pt modelId="{4DC27B4D-B98D-4629-9814-0D1A6C5D4554}" type="pres">
      <dgm:prSet presAssocID="{9234A632-6486-4780-BAE2-72FD38C12F6A}" presName="compNode" presStyleCnt="0"/>
      <dgm:spPr/>
    </dgm:pt>
    <dgm:pt modelId="{3A82EED1-2E01-4764-85B2-F8ADDED4541A}" type="pres">
      <dgm:prSet presAssocID="{9234A632-6486-4780-BAE2-72FD38C12F6A}" presName="iconRect" presStyleLbl="node1" presStyleIdx="1" presStyleCnt="5" custLinFactNeighborX="32008" custLinFactNeighborY="-2147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C2FAD711-0DBF-4F11-9F28-913CE3494F44}" type="pres">
      <dgm:prSet presAssocID="{9234A632-6486-4780-BAE2-72FD38C12F6A}" presName="iconSpace" presStyleCnt="0"/>
      <dgm:spPr/>
    </dgm:pt>
    <dgm:pt modelId="{37F8C444-4FC1-4EAE-AD36-8682A2895BB5}" type="pres">
      <dgm:prSet presAssocID="{9234A632-6486-4780-BAE2-72FD38C12F6A}" presName="parTx" presStyleLbl="revTx" presStyleIdx="2" presStyleCnt="10" custScaleY="111580" custLinFactNeighborX="-8155" custLinFactNeighborY="-1119">
        <dgm:presLayoutVars>
          <dgm:chMax val="0"/>
          <dgm:chPref val="0"/>
        </dgm:presLayoutVars>
      </dgm:prSet>
      <dgm:spPr/>
    </dgm:pt>
    <dgm:pt modelId="{7F6E791D-8633-492F-ABD6-604081B732A7}" type="pres">
      <dgm:prSet presAssocID="{9234A632-6486-4780-BAE2-72FD38C12F6A}" presName="txSpace" presStyleCnt="0"/>
      <dgm:spPr/>
    </dgm:pt>
    <dgm:pt modelId="{C8FF38BB-4957-4967-8D9F-ED35BD5FC156}" type="pres">
      <dgm:prSet presAssocID="{9234A632-6486-4780-BAE2-72FD38C12F6A}" presName="desTx" presStyleLbl="revTx" presStyleIdx="3" presStyleCnt="10">
        <dgm:presLayoutVars/>
      </dgm:prSet>
      <dgm:spPr/>
    </dgm:pt>
    <dgm:pt modelId="{6BF74F71-19AB-4175-BF79-53ABA11271BF}" type="pres">
      <dgm:prSet presAssocID="{6812ED93-A1E0-4B1C-A940-9D06D0E3E381}" presName="sibTrans" presStyleCnt="0"/>
      <dgm:spPr/>
    </dgm:pt>
    <dgm:pt modelId="{BA1F0992-2F36-4E83-BF4C-7616DFB24918}" type="pres">
      <dgm:prSet presAssocID="{1B33249A-01E2-4314-8BEB-86CFA9103064}" presName="compNode" presStyleCnt="0"/>
      <dgm:spPr/>
    </dgm:pt>
    <dgm:pt modelId="{F74D694B-48D8-4D4E-B716-D80E4B45CB9C}" type="pres">
      <dgm:prSet presAssocID="{1B33249A-01E2-4314-8BEB-86CFA9103064}" presName="iconRect" presStyleLbl="node1" presStyleIdx="2" presStyleCnt="5" custLinFactNeighborX="57638" custLinFactNeighborY="-2130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A7E2BD90-172F-4452-A41B-CBB5082E77BC}" type="pres">
      <dgm:prSet presAssocID="{1B33249A-01E2-4314-8BEB-86CFA9103064}" presName="iconSpace" presStyleCnt="0"/>
      <dgm:spPr/>
    </dgm:pt>
    <dgm:pt modelId="{137CC5E6-2685-4C4B-8A6D-C756A9D555DD}" type="pres">
      <dgm:prSet presAssocID="{1B33249A-01E2-4314-8BEB-86CFA9103064}" presName="parTx" presStyleLbl="revTx" presStyleIdx="4" presStyleCnt="10" custScaleY="118272" custLinFactNeighborX="-2415" custLinFactNeighborY="4485">
        <dgm:presLayoutVars>
          <dgm:chMax val="0"/>
          <dgm:chPref val="0"/>
        </dgm:presLayoutVars>
      </dgm:prSet>
      <dgm:spPr/>
    </dgm:pt>
    <dgm:pt modelId="{81DEC305-00EE-4D4E-A309-47CF4C2EE7CD}" type="pres">
      <dgm:prSet presAssocID="{1B33249A-01E2-4314-8BEB-86CFA9103064}" presName="txSpace" presStyleCnt="0"/>
      <dgm:spPr/>
    </dgm:pt>
    <dgm:pt modelId="{CE3F161D-0A80-4B77-9C54-3A9C39BAFCBF}" type="pres">
      <dgm:prSet presAssocID="{1B33249A-01E2-4314-8BEB-86CFA9103064}" presName="desTx" presStyleLbl="revTx" presStyleIdx="5" presStyleCnt="10">
        <dgm:presLayoutVars/>
      </dgm:prSet>
      <dgm:spPr/>
    </dgm:pt>
    <dgm:pt modelId="{96CDA99D-CA42-480D-BC8B-B1AD328E1BE2}" type="pres">
      <dgm:prSet presAssocID="{26A7EED0-20A9-4576-B476-11E7B5FA67DF}" presName="sibTrans" presStyleCnt="0"/>
      <dgm:spPr/>
    </dgm:pt>
    <dgm:pt modelId="{51DB31BB-C5E1-47E1-AB0D-B210EFF8069F}" type="pres">
      <dgm:prSet presAssocID="{62EF9B53-4B80-41A3-A9C5-CF679CCB9B4B}" presName="compNode" presStyleCnt="0"/>
      <dgm:spPr/>
    </dgm:pt>
    <dgm:pt modelId="{3010C231-61B1-43FC-8953-87B80E713020}" type="pres">
      <dgm:prSet presAssocID="{62EF9B53-4B80-41A3-A9C5-CF679CCB9B4B}" presName="iconRect" presStyleLbl="node1" presStyleIdx="3" presStyleCnt="5" custLinFactNeighborX="76829" custLinFactNeighborY="-2999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ine"/>
        </a:ext>
      </dgm:extLst>
    </dgm:pt>
    <dgm:pt modelId="{F133E764-4A23-4B13-8466-497CABBFEEC4}" type="pres">
      <dgm:prSet presAssocID="{62EF9B53-4B80-41A3-A9C5-CF679CCB9B4B}" presName="iconSpace" presStyleCnt="0"/>
      <dgm:spPr/>
    </dgm:pt>
    <dgm:pt modelId="{6D6ACB57-4483-4A07-8634-5943168CED4C}" type="pres">
      <dgm:prSet presAssocID="{62EF9B53-4B80-41A3-A9C5-CF679CCB9B4B}" presName="parTx" presStyleLbl="revTx" presStyleIdx="6" presStyleCnt="10" custScaleX="123805" custScaleY="103649" custLinFactNeighborX="8981" custLinFactNeighborY="-7240">
        <dgm:presLayoutVars>
          <dgm:chMax val="0"/>
          <dgm:chPref val="0"/>
        </dgm:presLayoutVars>
      </dgm:prSet>
      <dgm:spPr/>
    </dgm:pt>
    <dgm:pt modelId="{E4E62E20-0379-4A39-9873-F2A412A1BDAE}" type="pres">
      <dgm:prSet presAssocID="{62EF9B53-4B80-41A3-A9C5-CF679CCB9B4B}" presName="txSpace" presStyleCnt="0"/>
      <dgm:spPr/>
    </dgm:pt>
    <dgm:pt modelId="{52A0E8B2-730A-4ED6-B811-98414D5EF313}" type="pres">
      <dgm:prSet presAssocID="{62EF9B53-4B80-41A3-A9C5-CF679CCB9B4B}" presName="desTx" presStyleLbl="revTx" presStyleIdx="7" presStyleCnt="10">
        <dgm:presLayoutVars/>
      </dgm:prSet>
      <dgm:spPr/>
    </dgm:pt>
    <dgm:pt modelId="{150C848E-8037-4890-9200-7C2475B9CA89}" type="pres">
      <dgm:prSet presAssocID="{52BA3F95-2817-404C-9E92-38DDC49F89B7}" presName="sibTrans" presStyleCnt="0"/>
      <dgm:spPr/>
    </dgm:pt>
    <dgm:pt modelId="{236AA50E-EBAE-4C84-B7CA-387FF67987BD}" type="pres">
      <dgm:prSet presAssocID="{52476F40-B43F-4E1C-859D-D5622C838ADA}" presName="compNode" presStyleCnt="0"/>
      <dgm:spPr/>
    </dgm:pt>
    <dgm:pt modelId="{F98C6174-C66A-4C72-B8FA-A703775D149B}" type="pres">
      <dgm:prSet presAssocID="{52476F40-B43F-4E1C-859D-D5622C838ADA}" presName="iconRect" presStyleLbl="node1" presStyleIdx="4" presStyleCnt="5" custLinFactNeighborX="39224" custLinFactNeighborY="-24420"/>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2000" b="-2000"/>
          </a:stretch>
        </a:blipFill>
      </dgm:spPr>
      <dgm:extLst>
        <a:ext uri="{E40237B7-FDA0-4F09-8148-C483321AD2D9}">
          <dgm14:cNvPr xmlns:dgm14="http://schemas.microsoft.com/office/drawing/2010/diagram" id="0" name="" descr="Anger Symbol with solid fill"/>
        </a:ext>
      </dgm:extLst>
    </dgm:pt>
    <dgm:pt modelId="{50D23D9C-AEEA-4A3A-B283-3AECB72E65F9}" type="pres">
      <dgm:prSet presAssocID="{52476F40-B43F-4E1C-859D-D5622C838ADA}" presName="iconSpace" presStyleCnt="0"/>
      <dgm:spPr/>
    </dgm:pt>
    <dgm:pt modelId="{8816B33A-C074-4020-B81C-A934DCED3CFC}" type="pres">
      <dgm:prSet presAssocID="{52476F40-B43F-4E1C-859D-D5622C838ADA}" presName="parTx" presStyleLbl="revTx" presStyleIdx="8" presStyleCnt="10" custScaleX="107523" custScaleY="114137" custLinFactNeighborX="145" custLinFactNeighborY="2480">
        <dgm:presLayoutVars>
          <dgm:chMax val="0"/>
          <dgm:chPref val="0"/>
        </dgm:presLayoutVars>
      </dgm:prSet>
      <dgm:spPr/>
    </dgm:pt>
    <dgm:pt modelId="{926514E3-2ABA-4AB9-A10A-FE9CB1B6E0E7}" type="pres">
      <dgm:prSet presAssocID="{52476F40-B43F-4E1C-859D-D5622C838ADA}" presName="txSpace" presStyleCnt="0"/>
      <dgm:spPr/>
    </dgm:pt>
    <dgm:pt modelId="{75C6010E-A801-4E7C-94E6-3BEA6CD27037}" type="pres">
      <dgm:prSet presAssocID="{52476F40-B43F-4E1C-859D-D5622C838ADA}" presName="desTx" presStyleLbl="revTx" presStyleIdx="9" presStyleCnt="10">
        <dgm:presLayoutVars/>
      </dgm:prSet>
      <dgm:spPr/>
    </dgm:pt>
  </dgm:ptLst>
  <dgm:cxnLst>
    <dgm:cxn modelId="{3F10B808-EBD6-4E1C-83CC-6DB09E259FBB}" type="presOf" srcId="{1B33249A-01E2-4314-8BEB-86CFA9103064}" destId="{137CC5E6-2685-4C4B-8A6D-C756A9D555DD}" srcOrd="0" destOrd="0" presId="urn:microsoft.com/office/officeart/2018/2/layout/IconLabelDescriptionList"/>
    <dgm:cxn modelId="{E29D5C1F-279A-452B-8112-58A3B11FC128}" srcId="{A4ED43AB-3027-4B04-840B-CB780C2D2513}" destId="{62EF9B53-4B80-41A3-A9C5-CF679CCB9B4B}" srcOrd="3" destOrd="0" parTransId="{A70867F4-220B-4F29-93EF-7C8D6E426A45}" sibTransId="{52BA3F95-2817-404C-9E92-38DDC49F89B7}"/>
    <dgm:cxn modelId="{7F1FF726-E11D-4C35-ADC9-84F5B4E57273}" type="presOf" srcId="{52476F40-B43F-4E1C-859D-D5622C838ADA}" destId="{8816B33A-C074-4020-B81C-A934DCED3CFC}" srcOrd="0" destOrd="0" presId="urn:microsoft.com/office/officeart/2018/2/layout/IconLabelDescriptionList"/>
    <dgm:cxn modelId="{BAAD452A-04E4-4DC6-B098-1FAC6346266F}" srcId="{A4ED43AB-3027-4B04-840B-CB780C2D2513}" destId="{1B33249A-01E2-4314-8BEB-86CFA9103064}" srcOrd="2" destOrd="0" parTransId="{78BB298A-2552-48B6-B944-83C8BE1B6C20}" sibTransId="{26A7EED0-20A9-4576-B476-11E7B5FA67DF}"/>
    <dgm:cxn modelId="{B149B72F-51AC-46AF-A8C3-FBF52F4653C5}" srcId="{A4ED43AB-3027-4B04-840B-CB780C2D2513}" destId="{900AB842-9BDB-46EB-BB0B-5D3B1574C30C}" srcOrd="0" destOrd="0" parTransId="{A9D36AF3-EEC7-4B63-898A-AD899F8E095A}" sibTransId="{38BD2D67-88E1-4F7E-A826-EDDF6556A616}"/>
    <dgm:cxn modelId="{34E1913F-4F65-4447-8EDF-B9B98A30BEB6}" type="presOf" srcId="{900AB842-9BDB-46EB-BB0B-5D3B1574C30C}" destId="{F618F4E4-B1F5-4293-8832-C5D01D4D43E0}" srcOrd="0" destOrd="0" presId="urn:microsoft.com/office/officeart/2018/2/layout/IconLabelDescriptionList"/>
    <dgm:cxn modelId="{75F2AD6A-4595-47E0-B3C5-B2128C434CE2}" type="presOf" srcId="{62EF9B53-4B80-41A3-A9C5-CF679CCB9B4B}" destId="{6D6ACB57-4483-4A07-8634-5943168CED4C}" srcOrd="0" destOrd="0" presId="urn:microsoft.com/office/officeart/2018/2/layout/IconLabelDescriptionList"/>
    <dgm:cxn modelId="{A09C61B3-1564-44AB-8058-C7A5BB397451}" type="presOf" srcId="{9234A632-6486-4780-BAE2-72FD38C12F6A}" destId="{37F8C444-4FC1-4EAE-AD36-8682A2895BB5}" srcOrd="0" destOrd="0" presId="urn:microsoft.com/office/officeart/2018/2/layout/IconLabelDescriptionList"/>
    <dgm:cxn modelId="{60016FBE-A866-42DB-BFD8-C8DB5C2D84F6}" type="presOf" srcId="{A4ED43AB-3027-4B04-840B-CB780C2D2513}" destId="{0885AAC1-7656-48EA-B867-56AE5DE2A7E8}" srcOrd="0" destOrd="0" presId="urn:microsoft.com/office/officeart/2018/2/layout/IconLabelDescriptionList"/>
    <dgm:cxn modelId="{5A2467E2-A654-4686-90D7-4BDCCD2C4B25}" srcId="{A4ED43AB-3027-4B04-840B-CB780C2D2513}" destId="{52476F40-B43F-4E1C-859D-D5622C838ADA}" srcOrd="4" destOrd="0" parTransId="{F4A71AC4-D7A5-415F-8977-3E29BBBBFCEE}" sibTransId="{B7871985-470B-472A-9545-074FD68D9023}"/>
    <dgm:cxn modelId="{103D40E6-4035-4533-A68A-ED96A8048E5A}" srcId="{A4ED43AB-3027-4B04-840B-CB780C2D2513}" destId="{9234A632-6486-4780-BAE2-72FD38C12F6A}" srcOrd="1" destOrd="0" parTransId="{F2435E1B-7E74-4B41-84A5-AF872C7A5F5C}" sibTransId="{6812ED93-A1E0-4B1C-A940-9D06D0E3E381}"/>
    <dgm:cxn modelId="{6F0805F0-D763-4036-AD89-7DC706B0DCC8}" type="presParOf" srcId="{0885AAC1-7656-48EA-B867-56AE5DE2A7E8}" destId="{91210068-DB19-4CDA-8AAD-7309F6EA66BB}" srcOrd="0" destOrd="0" presId="urn:microsoft.com/office/officeart/2018/2/layout/IconLabelDescriptionList"/>
    <dgm:cxn modelId="{A9AAA382-D634-463C-B6E7-A81D924E0F8B}" type="presParOf" srcId="{91210068-DB19-4CDA-8AAD-7309F6EA66BB}" destId="{ED68A5B8-928C-475A-9E52-B025CBC6F058}" srcOrd="0" destOrd="0" presId="urn:microsoft.com/office/officeart/2018/2/layout/IconLabelDescriptionList"/>
    <dgm:cxn modelId="{480D3D5E-8A0C-47E4-83DB-A507C6C21CAF}" type="presParOf" srcId="{91210068-DB19-4CDA-8AAD-7309F6EA66BB}" destId="{48193FC4-FA10-4A4F-A3FB-E85AC4F8425D}" srcOrd="1" destOrd="0" presId="urn:microsoft.com/office/officeart/2018/2/layout/IconLabelDescriptionList"/>
    <dgm:cxn modelId="{33BFBFEE-0E70-40D1-9D82-EDC2E7405F52}" type="presParOf" srcId="{91210068-DB19-4CDA-8AAD-7309F6EA66BB}" destId="{F618F4E4-B1F5-4293-8832-C5D01D4D43E0}" srcOrd="2" destOrd="0" presId="urn:microsoft.com/office/officeart/2018/2/layout/IconLabelDescriptionList"/>
    <dgm:cxn modelId="{BBFD3286-1AFC-418B-AF38-BA50F2E830C7}" type="presParOf" srcId="{91210068-DB19-4CDA-8AAD-7309F6EA66BB}" destId="{541B1A39-E827-4829-B2D9-B3FCB76755C3}" srcOrd="3" destOrd="0" presId="urn:microsoft.com/office/officeart/2018/2/layout/IconLabelDescriptionList"/>
    <dgm:cxn modelId="{4414F99A-214F-42B4-8F9D-4ACA109B5492}" type="presParOf" srcId="{91210068-DB19-4CDA-8AAD-7309F6EA66BB}" destId="{46FB71D4-009C-4CF7-9E38-E4D6EE71F121}" srcOrd="4" destOrd="0" presId="urn:microsoft.com/office/officeart/2018/2/layout/IconLabelDescriptionList"/>
    <dgm:cxn modelId="{BCDED6BF-960F-4497-A052-16E95157C382}" type="presParOf" srcId="{0885AAC1-7656-48EA-B867-56AE5DE2A7E8}" destId="{A9FC2CB7-3A12-4EDA-A780-1A1D33263040}" srcOrd="1" destOrd="0" presId="urn:microsoft.com/office/officeart/2018/2/layout/IconLabelDescriptionList"/>
    <dgm:cxn modelId="{CD5D5BEA-5F21-4EC2-BBCE-84F67684C741}" type="presParOf" srcId="{0885AAC1-7656-48EA-B867-56AE5DE2A7E8}" destId="{4DC27B4D-B98D-4629-9814-0D1A6C5D4554}" srcOrd="2" destOrd="0" presId="urn:microsoft.com/office/officeart/2018/2/layout/IconLabelDescriptionList"/>
    <dgm:cxn modelId="{D22320D0-FFAA-4E64-9F51-EB25A5D71604}" type="presParOf" srcId="{4DC27B4D-B98D-4629-9814-0D1A6C5D4554}" destId="{3A82EED1-2E01-4764-85B2-F8ADDED4541A}" srcOrd="0" destOrd="0" presId="urn:microsoft.com/office/officeart/2018/2/layout/IconLabelDescriptionList"/>
    <dgm:cxn modelId="{EDD3D1E1-7AD6-494B-82E4-9C9D5981F3E4}" type="presParOf" srcId="{4DC27B4D-B98D-4629-9814-0D1A6C5D4554}" destId="{C2FAD711-0DBF-4F11-9F28-913CE3494F44}" srcOrd="1" destOrd="0" presId="urn:microsoft.com/office/officeart/2018/2/layout/IconLabelDescriptionList"/>
    <dgm:cxn modelId="{8DF8B45E-6F14-454C-8B6E-15B9EFDB7E74}" type="presParOf" srcId="{4DC27B4D-B98D-4629-9814-0D1A6C5D4554}" destId="{37F8C444-4FC1-4EAE-AD36-8682A2895BB5}" srcOrd="2" destOrd="0" presId="urn:microsoft.com/office/officeart/2018/2/layout/IconLabelDescriptionList"/>
    <dgm:cxn modelId="{8D7F4FE4-78FF-40BF-B00F-649A3C748D47}" type="presParOf" srcId="{4DC27B4D-B98D-4629-9814-0D1A6C5D4554}" destId="{7F6E791D-8633-492F-ABD6-604081B732A7}" srcOrd="3" destOrd="0" presId="urn:microsoft.com/office/officeart/2018/2/layout/IconLabelDescriptionList"/>
    <dgm:cxn modelId="{CFB6FC83-6165-4B34-89B7-269A9CAE5334}" type="presParOf" srcId="{4DC27B4D-B98D-4629-9814-0D1A6C5D4554}" destId="{C8FF38BB-4957-4967-8D9F-ED35BD5FC156}" srcOrd="4" destOrd="0" presId="urn:microsoft.com/office/officeart/2018/2/layout/IconLabelDescriptionList"/>
    <dgm:cxn modelId="{03AC6DB7-8215-4A77-A3C6-4E0C0BB01E4F}" type="presParOf" srcId="{0885AAC1-7656-48EA-B867-56AE5DE2A7E8}" destId="{6BF74F71-19AB-4175-BF79-53ABA11271BF}" srcOrd="3" destOrd="0" presId="urn:microsoft.com/office/officeart/2018/2/layout/IconLabelDescriptionList"/>
    <dgm:cxn modelId="{CC1036BA-2F24-4A56-96E4-9CADBDC03063}" type="presParOf" srcId="{0885AAC1-7656-48EA-B867-56AE5DE2A7E8}" destId="{BA1F0992-2F36-4E83-BF4C-7616DFB24918}" srcOrd="4" destOrd="0" presId="urn:microsoft.com/office/officeart/2018/2/layout/IconLabelDescriptionList"/>
    <dgm:cxn modelId="{0F5D7A81-224D-4A93-84B0-78D138F0F11B}" type="presParOf" srcId="{BA1F0992-2F36-4E83-BF4C-7616DFB24918}" destId="{F74D694B-48D8-4D4E-B716-D80E4B45CB9C}" srcOrd="0" destOrd="0" presId="urn:microsoft.com/office/officeart/2018/2/layout/IconLabelDescriptionList"/>
    <dgm:cxn modelId="{CBE986E4-4AEC-4B24-9197-FED4A6E2B2B1}" type="presParOf" srcId="{BA1F0992-2F36-4E83-BF4C-7616DFB24918}" destId="{A7E2BD90-172F-4452-A41B-CBB5082E77BC}" srcOrd="1" destOrd="0" presId="urn:microsoft.com/office/officeart/2018/2/layout/IconLabelDescriptionList"/>
    <dgm:cxn modelId="{75CA6CBA-B3FF-47C3-8BDD-C2217FC0B4E3}" type="presParOf" srcId="{BA1F0992-2F36-4E83-BF4C-7616DFB24918}" destId="{137CC5E6-2685-4C4B-8A6D-C756A9D555DD}" srcOrd="2" destOrd="0" presId="urn:microsoft.com/office/officeart/2018/2/layout/IconLabelDescriptionList"/>
    <dgm:cxn modelId="{3593E41C-FA39-4E6F-B476-A15C350FDA77}" type="presParOf" srcId="{BA1F0992-2F36-4E83-BF4C-7616DFB24918}" destId="{81DEC305-00EE-4D4E-A309-47CF4C2EE7CD}" srcOrd="3" destOrd="0" presId="urn:microsoft.com/office/officeart/2018/2/layout/IconLabelDescriptionList"/>
    <dgm:cxn modelId="{4E93458D-1ECC-42FB-B85E-3A6CAD4FB497}" type="presParOf" srcId="{BA1F0992-2F36-4E83-BF4C-7616DFB24918}" destId="{CE3F161D-0A80-4B77-9C54-3A9C39BAFCBF}" srcOrd="4" destOrd="0" presId="urn:microsoft.com/office/officeart/2018/2/layout/IconLabelDescriptionList"/>
    <dgm:cxn modelId="{1232FB51-D3D0-4DAF-ABB4-FBD760AA896E}" type="presParOf" srcId="{0885AAC1-7656-48EA-B867-56AE5DE2A7E8}" destId="{96CDA99D-CA42-480D-BC8B-B1AD328E1BE2}" srcOrd="5" destOrd="0" presId="urn:microsoft.com/office/officeart/2018/2/layout/IconLabelDescriptionList"/>
    <dgm:cxn modelId="{C61FEC23-5EC7-41F8-A014-F1AF55D979B0}" type="presParOf" srcId="{0885AAC1-7656-48EA-B867-56AE5DE2A7E8}" destId="{51DB31BB-C5E1-47E1-AB0D-B210EFF8069F}" srcOrd="6" destOrd="0" presId="urn:microsoft.com/office/officeart/2018/2/layout/IconLabelDescriptionList"/>
    <dgm:cxn modelId="{BA1D29C6-4FEF-4394-81B5-0FC9C8394B00}" type="presParOf" srcId="{51DB31BB-C5E1-47E1-AB0D-B210EFF8069F}" destId="{3010C231-61B1-43FC-8953-87B80E713020}" srcOrd="0" destOrd="0" presId="urn:microsoft.com/office/officeart/2018/2/layout/IconLabelDescriptionList"/>
    <dgm:cxn modelId="{42C0F30E-0D2C-422B-BD33-8643468ED2ED}" type="presParOf" srcId="{51DB31BB-C5E1-47E1-AB0D-B210EFF8069F}" destId="{F133E764-4A23-4B13-8466-497CABBFEEC4}" srcOrd="1" destOrd="0" presId="urn:microsoft.com/office/officeart/2018/2/layout/IconLabelDescriptionList"/>
    <dgm:cxn modelId="{B0AC9E50-8336-42F7-AE70-757A9B66C7D2}" type="presParOf" srcId="{51DB31BB-C5E1-47E1-AB0D-B210EFF8069F}" destId="{6D6ACB57-4483-4A07-8634-5943168CED4C}" srcOrd="2" destOrd="0" presId="urn:microsoft.com/office/officeart/2018/2/layout/IconLabelDescriptionList"/>
    <dgm:cxn modelId="{43C42C4C-BE78-42CA-B7A2-7322BC26D613}" type="presParOf" srcId="{51DB31BB-C5E1-47E1-AB0D-B210EFF8069F}" destId="{E4E62E20-0379-4A39-9873-F2A412A1BDAE}" srcOrd="3" destOrd="0" presId="urn:microsoft.com/office/officeart/2018/2/layout/IconLabelDescriptionList"/>
    <dgm:cxn modelId="{903DEE09-BA17-42B6-A99B-B3CE8CC7D653}" type="presParOf" srcId="{51DB31BB-C5E1-47E1-AB0D-B210EFF8069F}" destId="{52A0E8B2-730A-4ED6-B811-98414D5EF313}" srcOrd="4" destOrd="0" presId="urn:microsoft.com/office/officeart/2018/2/layout/IconLabelDescriptionList"/>
    <dgm:cxn modelId="{915CC05C-39EC-4D80-A41D-EA7540CCF89A}" type="presParOf" srcId="{0885AAC1-7656-48EA-B867-56AE5DE2A7E8}" destId="{150C848E-8037-4890-9200-7C2475B9CA89}" srcOrd="7" destOrd="0" presId="urn:microsoft.com/office/officeart/2018/2/layout/IconLabelDescriptionList"/>
    <dgm:cxn modelId="{8579B2C0-8E63-45E9-8397-65CD031886E6}" type="presParOf" srcId="{0885AAC1-7656-48EA-B867-56AE5DE2A7E8}" destId="{236AA50E-EBAE-4C84-B7CA-387FF67987BD}" srcOrd="8" destOrd="0" presId="urn:microsoft.com/office/officeart/2018/2/layout/IconLabelDescriptionList"/>
    <dgm:cxn modelId="{599CC8A5-BCEE-404A-A929-FDD5EB431DAC}" type="presParOf" srcId="{236AA50E-EBAE-4C84-B7CA-387FF67987BD}" destId="{F98C6174-C66A-4C72-B8FA-A703775D149B}" srcOrd="0" destOrd="0" presId="urn:microsoft.com/office/officeart/2018/2/layout/IconLabelDescriptionList"/>
    <dgm:cxn modelId="{8E5A89D8-5F6C-4DF5-B02B-5C20EC66E104}" type="presParOf" srcId="{236AA50E-EBAE-4C84-B7CA-387FF67987BD}" destId="{50D23D9C-AEEA-4A3A-B283-3AECB72E65F9}" srcOrd="1" destOrd="0" presId="urn:microsoft.com/office/officeart/2018/2/layout/IconLabelDescriptionList"/>
    <dgm:cxn modelId="{46A94948-186F-4ADA-BEFC-F5DB44D3CD0C}" type="presParOf" srcId="{236AA50E-EBAE-4C84-B7CA-387FF67987BD}" destId="{8816B33A-C074-4020-B81C-A934DCED3CFC}" srcOrd="2" destOrd="0" presId="urn:microsoft.com/office/officeart/2018/2/layout/IconLabelDescriptionList"/>
    <dgm:cxn modelId="{ABF38BF2-C3DF-4679-B296-4B509B209995}" type="presParOf" srcId="{236AA50E-EBAE-4C84-B7CA-387FF67987BD}" destId="{926514E3-2ABA-4AB9-A10A-FE9CB1B6E0E7}" srcOrd="3" destOrd="0" presId="urn:microsoft.com/office/officeart/2018/2/layout/IconLabelDescriptionList"/>
    <dgm:cxn modelId="{6CA3A867-4C9F-42E2-9A69-30112B71F35D}" type="presParOf" srcId="{236AA50E-EBAE-4C84-B7CA-387FF67987BD}" destId="{75C6010E-A801-4E7C-94E6-3BEA6CD27037}"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2FF7DE-9AC5-4EA4-88D2-D1988C36A0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C6F3EEE-B915-41E3-B059-56F416BF0556}">
      <dgm:prSet/>
      <dgm:spPr/>
      <dgm:t>
        <a:bodyPr/>
        <a:lstStyle/>
        <a:p>
          <a:r>
            <a:rPr lang="en-US" dirty="0">
              <a:solidFill>
                <a:schemeClr val="tx1"/>
              </a:solidFill>
            </a:rPr>
            <a:t>Part A is usually </a:t>
          </a:r>
          <a:r>
            <a:rPr lang="en-US" b="1" u="sng" dirty="0">
              <a:solidFill>
                <a:schemeClr val="tx1"/>
              </a:solidFill>
            </a:rPr>
            <a:t>premium-free</a:t>
          </a:r>
          <a:r>
            <a:rPr lang="en-US" dirty="0">
              <a:solidFill>
                <a:schemeClr val="tx1"/>
              </a:solidFill>
            </a:rPr>
            <a:t> if you have 40+ quarters of work credit </a:t>
          </a:r>
        </a:p>
      </dgm:t>
    </dgm:pt>
    <dgm:pt modelId="{173B808B-ADBA-4B0E-8CA0-2D8665D6A655}" type="parTrans" cxnId="{C2BC4A56-5B78-4F37-8AA8-A706535EE1C7}">
      <dgm:prSet/>
      <dgm:spPr/>
      <dgm:t>
        <a:bodyPr/>
        <a:lstStyle/>
        <a:p>
          <a:endParaRPr lang="en-US"/>
        </a:p>
      </dgm:t>
    </dgm:pt>
    <dgm:pt modelId="{D1B3730A-2B28-43F3-80D3-A69D20EB4127}" type="sibTrans" cxnId="{C2BC4A56-5B78-4F37-8AA8-A706535EE1C7}">
      <dgm:prSet/>
      <dgm:spPr/>
      <dgm:t>
        <a:bodyPr/>
        <a:lstStyle/>
        <a:p>
          <a:endParaRPr lang="en-US"/>
        </a:p>
      </dgm:t>
    </dgm:pt>
    <dgm:pt modelId="{D2855542-71BA-4A78-90E0-3801EF8BF0FC}">
      <dgm:prSet/>
      <dgm:spPr/>
      <dgm:t>
        <a:bodyPr/>
        <a:lstStyle/>
        <a:p>
          <a:r>
            <a:rPr lang="en-US" dirty="0">
              <a:solidFill>
                <a:schemeClr val="tx1"/>
              </a:solidFill>
            </a:rPr>
            <a:t>You may qualify through a spouse’s work record </a:t>
          </a:r>
        </a:p>
      </dgm:t>
    </dgm:pt>
    <dgm:pt modelId="{80C496F8-6266-43F1-A319-FEEC677DA4A2}" type="parTrans" cxnId="{2EB66F60-5015-4DAB-9278-77EA349458E2}">
      <dgm:prSet/>
      <dgm:spPr/>
      <dgm:t>
        <a:bodyPr/>
        <a:lstStyle/>
        <a:p>
          <a:endParaRPr lang="en-US"/>
        </a:p>
      </dgm:t>
    </dgm:pt>
    <dgm:pt modelId="{228B85A9-A7D5-4ECF-90B2-6FFAADAF96CB}" type="sibTrans" cxnId="{2EB66F60-5015-4DAB-9278-77EA349458E2}">
      <dgm:prSet/>
      <dgm:spPr/>
      <dgm:t>
        <a:bodyPr/>
        <a:lstStyle/>
        <a:p>
          <a:endParaRPr lang="en-US"/>
        </a:p>
      </dgm:t>
    </dgm:pt>
    <dgm:pt modelId="{6658F30C-C772-48D9-86D4-4AEAE64AEA06}">
      <dgm:prSet/>
      <dgm:spPr/>
      <dgm:t>
        <a:bodyPr/>
        <a:lstStyle/>
        <a:p>
          <a:r>
            <a:rPr lang="en-US" dirty="0">
              <a:solidFill>
                <a:schemeClr val="tx1"/>
              </a:solidFill>
            </a:rPr>
            <a:t>Determinations made by Social Security Administration</a:t>
          </a:r>
        </a:p>
      </dgm:t>
    </dgm:pt>
    <dgm:pt modelId="{E88DCB6B-1645-434C-968A-F0C4FC0579FE}" type="parTrans" cxnId="{E49C5894-BC31-4971-AA74-4631E95C6237}">
      <dgm:prSet/>
      <dgm:spPr/>
      <dgm:t>
        <a:bodyPr/>
        <a:lstStyle/>
        <a:p>
          <a:endParaRPr lang="en-US"/>
        </a:p>
      </dgm:t>
    </dgm:pt>
    <dgm:pt modelId="{C0D4DE9C-E630-4E00-A7CC-3660D7D78D36}" type="sibTrans" cxnId="{E49C5894-BC31-4971-AA74-4631E95C6237}">
      <dgm:prSet/>
      <dgm:spPr/>
      <dgm:t>
        <a:bodyPr/>
        <a:lstStyle/>
        <a:p>
          <a:endParaRPr lang="en-US"/>
        </a:p>
      </dgm:t>
    </dgm:pt>
    <dgm:pt modelId="{5021D1AF-E16F-4E27-93F1-F43AFF30543C}" type="pres">
      <dgm:prSet presAssocID="{A32FF7DE-9AC5-4EA4-88D2-D1988C36A042}" presName="linear" presStyleCnt="0">
        <dgm:presLayoutVars>
          <dgm:animLvl val="lvl"/>
          <dgm:resizeHandles val="exact"/>
        </dgm:presLayoutVars>
      </dgm:prSet>
      <dgm:spPr/>
    </dgm:pt>
    <dgm:pt modelId="{B4100925-A29D-4D74-88A8-9AB2564D75EF}" type="pres">
      <dgm:prSet presAssocID="{1C6F3EEE-B915-41E3-B059-56F416BF0556}" presName="parentText" presStyleLbl="node1" presStyleIdx="0" presStyleCnt="3">
        <dgm:presLayoutVars>
          <dgm:chMax val="0"/>
          <dgm:bulletEnabled val="1"/>
        </dgm:presLayoutVars>
      </dgm:prSet>
      <dgm:spPr/>
    </dgm:pt>
    <dgm:pt modelId="{5F762AA8-4947-4038-8F36-024F7EF15DBF}" type="pres">
      <dgm:prSet presAssocID="{D1B3730A-2B28-43F3-80D3-A69D20EB4127}" presName="spacer" presStyleCnt="0"/>
      <dgm:spPr/>
    </dgm:pt>
    <dgm:pt modelId="{87183C32-2B94-4E95-9F88-AC558BE847DF}" type="pres">
      <dgm:prSet presAssocID="{D2855542-71BA-4A78-90E0-3801EF8BF0FC}" presName="parentText" presStyleLbl="node1" presStyleIdx="1" presStyleCnt="3">
        <dgm:presLayoutVars>
          <dgm:chMax val="0"/>
          <dgm:bulletEnabled val="1"/>
        </dgm:presLayoutVars>
      </dgm:prSet>
      <dgm:spPr/>
    </dgm:pt>
    <dgm:pt modelId="{293B6871-D75A-436A-9FAD-F3A9373A3578}" type="pres">
      <dgm:prSet presAssocID="{228B85A9-A7D5-4ECF-90B2-6FFAADAF96CB}" presName="spacer" presStyleCnt="0"/>
      <dgm:spPr/>
    </dgm:pt>
    <dgm:pt modelId="{65220AD8-0FCC-45E9-8F59-E6E6B65A4690}" type="pres">
      <dgm:prSet presAssocID="{6658F30C-C772-48D9-86D4-4AEAE64AEA06}" presName="parentText" presStyleLbl="node1" presStyleIdx="2" presStyleCnt="3">
        <dgm:presLayoutVars>
          <dgm:chMax val="0"/>
          <dgm:bulletEnabled val="1"/>
        </dgm:presLayoutVars>
      </dgm:prSet>
      <dgm:spPr/>
    </dgm:pt>
  </dgm:ptLst>
  <dgm:cxnLst>
    <dgm:cxn modelId="{E3CFF701-76B4-42FC-8126-825A1A5C2F32}" type="presOf" srcId="{D2855542-71BA-4A78-90E0-3801EF8BF0FC}" destId="{87183C32-2B94-4E95-9F88-AC558BE847DF}" srcOrd="0" destOrd="0" presId="urn:microsoft.com/office/officeart/2005/8/layout/vList2"/>
    <dgm:cxn modelId="{5C972F28-F306-4899-AEAF-779B6D89D0B3}" type="presOf" srcId="{A32FF7DE-9AC5-4EA4-88D2-D1988C36A042}" destId="{5021D1AF-E16F-4E27-93F1-F43AFF30543C}" srcOrd="0" destOrd="0" presId="urn:microsoft.com/office/officeart/2005/8/layout/vList2"/>
    <dgm:cxn modelId="{2EB66F60-5015-4DAB-9278-77EA349458E2}" srcId="{A32FF7DE-9AC5-4EA4-88D2-D1988C36A042}" destId="{D2855542-71BA-4A78-90E0-3801EF8BF0FC}" srcOrd="1" destOrd="0" parTransId="{80C496F8-6266-43F1-A319-FEEC677DA4A2}" sibTransId="{228B85A9-A7D5-4ECF-90B2-6FFAADAF96CB}"/>
    <dgm:cxn modelId="{C2BC4A56-5B78-4F37-8AA8-A706535EE1C7}" srcId="{A32FF7DE-9AC5-4EA4-88D2-D1988C36A042}" destId="{1C6F3EEE-B915-41E3-B059-56F416BF0556}" srcOrd="0" destOrd="0" parTransId="{173B808B-ADBA-4B0E-8CA0-2D8665D6A655}" sibTransId="{D1B3730A-2B28-43F3-80D3-A69D20EB4127}"/>
    <dgm:cxn modelId="{E49C5894-BC31-4971-AA74-4631E95C6237}" srcId="{A32FF7DE-9AC5-4EA4-88D2-D1988C36A042}" destId="{6658F30C-C772-48D9-86D4-4AEAE64AEA06}" srcOrd="2" destOrd="0" parTransId="{E88DCB6B-1645-434C-968A-F0C4FC0579FE}" sibTransId="{C0D4DE9C-E630-4E00-A7CC-3660D7D78D36}"/>
    <dgm:cxn modelId="{B1AFA8CC-70C9-4716-8085-1239E93F4812}" type="presOf" srcId="{6658F30C-C772-48D9-86D4-4AEAE64AEA06}" destId="{65220AD8-0FCC-45E9-8F59-E6E6B65A4690}" srcOrd="0" destOrd="0" presId="urn:microsoft.com/office/officeart/2005/8/layout/vList2"/>
    <dgm:cxn modelId="{43850EF0-5D39-4AE0-BA04-FEA1C22BCF17}" type="presOf" srcId="{1C6F3EEE-B915-41E3-B059-56F416BF0556}" destId="{B4100925-A29D-4D74-88A8-9AB2564D75EF}" srcOrd="0" destOrd="0" presId="urn:microsoft.com/office/officeart/2005/8/layout/vList2"/>
    <dgm:cxn modelId="{30ED3FBB-B538-4DE9-8FD2-63EA8AEA4DA4}" type="presParOf" srcId="{5021D1AF-E16F-4E27-93F1-F43AFF30543C}" destId="{B4100925-A29D-4D74-88A8-9AB2564D75EF}" srcOrd="0" destOrd="0" presId="urn:microsoft.com/office/officeart/2005/8/layout/vList2"/>
    <dgm:cxn modelId="{A5971033-DBBA-4071-99C9-A83A0860786A}" type="presParOf" srcId="{5021D1AF-E16F-4E27-93F1-F43AFF30543C}" destId="{5F762AA8-4947-4038-8F36-024F7EF15DBF}" srcOrd="1" destOrd="0" presId="urn:microsoft.com/office/officeart/2005/8/layout/vList2"/>
    <dgm:cxn modelId="{0A0F6CFD-9497-4E53-B733-68D4E7E3CCAA}" type="presParOf" srcId="{5021D1AF-E16F-4E27-93F1-F43AFF30543C}" destId="{87183C32-2B94-4E95-9F88-AC558BE847DF}" srcOrd="2" destOrd="0" presId="urn:microsoft.com/office/officeart/2005/8/layout/vList2"/>
    <dgm:cxn modelId="{788BFA05-A6B2-4E2C-AB93-AB970B939AE1}" type="presParOf" srcId="{5021D1AF-E16F-4E27-93F1-F43AFF30543C}" destId="{293B6871-D75A-436A-9FAD-F3A9373A3578}" srcOrd="3" destOrd="0" presId="urn:microsoft.com/office/officeart/2005/8/layout/vList2"/>
    <dgm:cxn modelId="{6AFD4A2F-8237-4E89-A283-4F1F246EC96D}" type="presParOf" srcId="{5021D1AF-E16F-4E27-93F1-F43AFF30543C}" destId="{65220AD8-0FCC-45E9-8F59-E6E6B65A46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F262C6-E5AD-4AF2-BD3F-BB4550C7E3D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AB692E2-BEAE-41A9-BA5A-52018C41E340}">
      <dgm:prSet/>
      <dgm:spPr/>
      <dgm:t>
        <a:bodyPr/>
        <a:lstStyle/>
        <a:p>
          <a:r>
            <a:rPr lang="en-US" dirty="0"/>
            <a:t>yearly deductible </a:t>
          </a:r>
        </a:p>
        <a:p>
          <a:r>
            <a:rPr lang="en-US" dirty="0"/>
            <a:t>($283 in 2026)</a:t>
          </a:r>
        </a:p>
      </dgm:t>
    </dgm:pt>
    <dgm:pt modelId="{C5ED0BBB-FBF3-441E-84AC-2934ED27F929}" type="parTrans" cxnId="{F2558DFB-49AF-46D7-9C88-F5B63C1AC1A8}">
      <dgm:prSet/>
      <dgm:spPr/>
      <dgm:t>
        <a:bodyPr/>
        <a:lstStyle/>
        <a:p>
          <a:endParaRPr lang="en-US"/>
        </a:p>
      </dgm:t>
    </dgm:pt>
    <dgm:pt modelId="{0D718879-EF80-4719-8474-AEC34BD06641}" type="sibTrans" cxnId="{F2558DFB-49AF-46D7-9C88-F5B63C1AC1A8}">
      <dgm:prSet/>
      <dgm:spPr/>
      <dgm:t>
        <a:bodyPr/>
        <a:lstStyle/>
        <a:p>
          <a:endParaRPr lang="en-US"/>
        </a:p>
      </dgm:t>
    </dgm:pt>
    <dgm:pt modelId="{42461811-7280-471F-997F-9EE9FA814D68}">
      <dgm:prSet/>
      <dgm:spPr/>
      <dgm:t>
        <a:bodyPr/>
        <a:lstStyle/>
        <a:p>
          <a:r>
            <a:rPr lang="en-US" dirty="0"/>
            <a:t>can go to any provider </a:t>
          </a:r>
          <a:r>
            <a:rPr lang="en-US" b="1" u="sng" dirty="0"/>
            <a:t>within United States</a:t>
          </a:r>
          <a:r>
            <a:rPr lang="en-US" dirty="0"/>
            <a:t> who accepts Medicare</a:t>
          </a:r>
        </a:p>
      </dgm:t>
    </dgm:pt>
    <dgm:pt modelId="{67D3D60F-EA53-409C-AF23-4366724DE597}" type="parTrans" cxnId="{26CE621F-462A-493A-9038-97F083A54928}">
      <dgm:prSet/>
      <dgm:spPr/>
      <dgm:t>
        <a:bodyPr/>
        <a:lstStyle/>
        <a:p>
          <a:endParaRPr lang="en-US"/>
        </a:p>
      </dgm:t>
    </dgm:pt>
    <dgm:pt modelId="{79F3A2E4-ED4E-4CBF-B9D3-B7C71589FF9E}" type="sibTrans" cxnId="{26CE621F-462A-493A-9038-97F083A54928}">
      <dgm:prSet/>
      <dgm:spPr/>
      <dgm:t>
        <a:bodyPr/>
        <a:lstStyle/>
        <a:p>
          <a:endParaRPr lang="en-US"/>
        </a:p>
      </dgm:t>
    </dgm:pt>
    <dgm:pt modelId="{4278A817-A71D-43BB-8F61-D659028A53F3}">
      <dgm:prSet/>
      <dgm:spPr/>
      <dgm:t>
        <a:bodyPr/>
        <a:lstStyle/>
        <a:p>
          <a:r>
            <a:rPr lang="en-US" b="1" u="sng" dirty="0"/>
            <a:t>approved amount</a:t>
          </a:r>
        </a:p>
        <a:p>
          <a:r>
            <a:rPr lang="en-US" dirty="0"/>
            <a:t>Medicare pays 80%</a:t>
          </a:r>
        </a:p>
        <a:p>
          <a:r>
            <a:rPr lang="en-US" dirty="0"/>
            <a:t>you pay 20%</a:t>
          </a:r>
        </a:p>
      </dgm:t>
    </dgm:pt>
    <dgm:pt modelId="{73CC010B-4823-4679-9CEB-B33FCA84765A}" type="parTrans" cxnId="{B169F886-D6D8-4296-B163-DB7FB87B1DEB}">
      <dgm:prSet/>
      <dgm:spPr/>
      <dgm:t>
        <a:bodyPr/>
        <a:lstStyle/>
        <a:p>
          <a:endParaRPr lang="en-US"/>
        </a:p>
      </dgm:t>
    </dgm:pt>
    <dgm:pt modelId="{54CA30B9-105E-43BE-9DDA-BAFC6CE94338}" type="sibTrans" cxnId="{B169F886-D6D8-4296-B163-DB7FB87B1DEB}">
      <dgm:prSet/>
      <dgm:spPr/>
      <dgm:t>
        <a:bodyPr/>
        <a:lstStyle/>
        <a:p>
          <a:endParaRPr lang="en-US"/>
        </a:p>
      </dgm:t>
    </dgm:pt>
    <dgm:pt modelId="{3271B8F9-6773-4F46-B8A3-C06B645D4A23}" type="pres">
      <dgm:prSet presAssocID="{48F262C6-E5AD-4AF2-BD3F-BB4550C7E3D3}" presName="hierChild1" presStyleCnt="0">
        <dgm:presLayoutVars>
          <dgm:chPref val="1"/>
          <dgm:dir/>
          <dgm:animOne val="branch"/>
          <dgm:animLvl val="lvl"/>
          <dgm:resizeHandles/>
        </dgm:presLayoutVars>
      </dgm:prSet>
      <dgm:spPr/>
    </dgm:pt>
    <dgm:pt modelId="{564F6991-B55C-49AA-BE67-0E30F7C837B5}" type="pres">
      <dgm:prSet presAssocID="{DAB692E2-BEAE-41A9-BA5A-52018C41E340}" presName="hierRoot1" presStyleCnt="0"/>
      <dgm:spPr/>
    </dgm:pt>
    <dgm:pt modelId="{F6837426-4594-4153-B1DE-921DD2389955}" type="pres">
      <dgm:prSet presAssocID="{DAB692E2-BEAE-41A9-BA5A-52018C41E340}" presName="composite" presStyleCnt="0"/>
      <dgm:spPr/>
    </dgm:pt>
    <dgm:pt modelId="{DC75B2FB-B43A-4118-A1A9-3D7268E6D023}" type="pres">
      <dgm:prSet presAssocID="{DAB692E2-BEAE-41A9-BA5A-52018C41E340}" presName="background" presStyleLbl="node0" presStyleIdx="0" presStyleCnt="3"/>
      <dgm:spPr/>
    </dgm:pt>
    <dgm:pt modelId="{C3264672-7BD7-46D5-974C-D89B9C87DAED}" type="pres">
      <dgm:prSet presAssocID="{DAB692E2-BEAE-41A9-BA5A-52018C41E340}" presName="text" presStyleLbl="fgAcc0" presStyleIdx="0" presStyleCnt="3">
        <dgm:presLayoutVars>
          <dgm:chPref val="3"/>
        </dgm:presLayoutVars>
      </dgm:prSet>
      <dgm:spPr/>
    </dgm:pt>
    <dgm:pt modelId="{5ED16990-73E2-4EB2-8A11-CB8BA979C923}" type="pres">
      <dgm:prSet presAssocID="{DAB692E2-BEAE-41A9-BA5A-52018C41E340}" presName="hierChild2" presStyleCnt="0"/>
      <dgm:spPr/>
    </dgm:pt>
    <dgm:pt modelId="{D8E8D7BE-23FC-4132-8111-DBAB519EAAA4}" type="pres">
      <dgm:prSet presAssocID="{42461811-7280-471F-997F-9EE9FA814D68}" presName="hierRoot1" presStyleCnt="0"/>
      <dgm:spPr/>
    </dgm:pt>
    <dgm:pt modelId="{37FB967F-31F4-4095-A0AA-95B4363C36BF}" type="pres">
      <dgm:prSet presAssocID="{42461811-7280-471F-997F-9EE9FA814D68}" presName="composite" presStyleCnt="0"/>
      <dgm:spPr/>
    </dgm:pt>
    <dgm:pt modelId="{E40D71BD-937E-4EEF-AF91-70477CB3131F}" type="pres">
      <dgm:prSet presAssocID="{42461811-7280-471F-997F-9EE9FA814D68}" presName="background" presStyleLbl="node0" presStyleIdx="1" presStyleCnt="3"/>
      <dgm:spPr/>
    </dgm:pt>
    <dgm:pt modelId="{A9995250-54BE-45F7-BAF8-D1D041927C80}" type="pres">
      <dgm:prSet presAssocID="{42461811-7280-471F-997F-9EE9FA814D68}" presName="text" presStyleLbl="fgAcc0" presStyleIdx="1" presStyleCnt="3" custScaleX="109035">
        <dgm:presLayoutVars>
          <dgm:chPref val="3"/>
        </dgm:presLayoutVars>
      </dgm:prSet>
      <dgm:spPr/>
    </dgm:pt>
    <dgm:pt modelId="{E88D900D-2D04-46BF-866C-47D3D72FA3C0}" type="pres">
      <dgm:prSet presAssocID="{42461811-7280-471F-997F-9EE9FA814D68}" presName="hierChild2" presStyleCnt="0"/>
      <dgm:spPr/>
    </dgm:pt>
    <dgm:pt modelId="{D1315F2A-E073-4CA9-A74F-FF8E0116B9A1}" type="pres">
      <dgm:prSet presAssocID="{4278A817-A71D-43BB-8F61-D659028A53F3}" presName="hierRoot1" presStyleCnt="0"/>
      <dgm:spPr/>
    </dgm:pt>
    <dgm:pt modelId="{DFD82628-48D2-4B3E-8321-63946A91F7A7}" type="pres">
      <dgm:prSet presAssocID="{4278A817-A71D-43BB-8F61-D659028A53F3}" presName="composite" presStyleCnt="0"/>
      <dgm:spPr/>
    </dgm:pt>
    <dgm:pt modelId="{D5BA71C6-F432-464D-922B-7CE67C4FA61D}" type="pres">
      <dgm:prSet presAssocID="{4278A817-A71D-43BB-8F61-D659028A53F3}" presName="background" presStyleLbl="node0" presStyleIdx="2" presStyleCnt="3"/>
      <dgm:spPr/>
    </dgm:pt>
    <dgm:pt modelId="{BFD1D76F-3B87-4492-8636-11FAAEE93F53}" type="pres">
      <dgm:prSet presAssocID="{4278A817-A71D-43BB-8F61-D659028A53F3}" presName="text" presStyleLbl="fgAcc0" presStyleIdx="2" presStyleCnt="3">
        <dgm:presLayoutVars>
          <dgm:chPref val="3"/>
        </dgm:presLayoutVars>
      </dgm:prSet>
      <dgm:spPr/>
    </dgm:pt>
    <dgm:pt modelId="{815719CA-8D04-4312-9503-DEE8F5A1BCD9}" type="pres">
      <dgm:prSet presAssocID="{4278A817-A71D-43BB-8F61-D659028A53F3}" presName="hierChild2" presStyleCnt="0"/>
      <dgm:spPr/>
    </dgm:pt>
  </dgm:ptLst>
  <dgm:cxnLst>
    <dgm:cxn modelId="{3BBF0F13-46C9-40C4-A463-4C77E0678CE2}" type="presOf" srcId="{DAB692E2-BEAE-41A9-BA5A-52018C41E340}" destId="{C3264672-7BD7-46D5-974C-D89B9C87DAED}" srcOrd="0" destOrd="0" presId="urn:microsoft.com/office/officeart/2005/8/layout/hierarchy1"/>
    <dgm:cxn modelId="{F31D281A-1455-476C-AC45-287B51AE60BA}" type="presOf" srcId="{42461811-7280-471F-997F-9EE9FA814D68}" destId="{A9995250-54BE-45F7-BAF8-D1D041927C80}" srcOrd="0" destOrd="0" presId="urn:microsoft.com/office/officeart/2005/8/layout/hierarchy1"/>
    <dgm:cxn modelId="{26CE621F-462A-493A-9038-97F083A54928}" srcId="{48F262C6-E5AD-4AF2-BD3F-BB4550C7E3D3}" destId="{42461811-7280-471F-997F-9EE9FA814D68}" srcOrd="1" destOrd="0" parTransId="{67D3D60F-EA53-409C-AF23-4366724DE597}" sibTransId="{79F3A2E4-ED4E-4CBF-B9D3-B7C71589FF9E}"/>
    <dgm:cxn modelId="{7ABD8954-E268-45E2-84C2-E2A1DBE43409}" type="presOf" srcId="{4278A817-A71D-43BB-8F61-D659028A53F3}" destId="{BFD1D76F-3B87-4492-8636-11FAAEE93F53}" srcOrd="0" destOrd="0" presId="urn:microsoft.com/office/officeart/2005/8/layout/hierarchy1"/>
    <dgm:cxn modelId="{B169F886-D6D8-4296-B163-DB7FB87B1DEB}" srcId="{48F262C6-E5AD-4AF2-BD3F-BB4550C7E3D3}" destId="{4278A817-A71D-43BB-8F61-D659028A53F3}" srcOrd="2" destOrd="0" parTransId="{73CC010B-4823-4679-9CEB-B33FCA84765A}" sibTransId="{54CA30B9-105E-43BE-9DDA-BAFC6CE94338}"/>
    <dgm:cxn modelId="{AF182E99-66D7-4B5D-B16C-94B0CAC35322}" type="presOf" srcId="{48F262C6-E5AD-4AF2-BD3F-BB4550C7E3D3}" destId="{3271B8F9-6773-4F46-B8A3-C06B645D4A23}" srcOrd="0" destOrd="0" presId="urn:microsoft.com/office/officeart/2005/8/layout/hierarchy1"/>
    <dgm:cxn modelId="{F2558DFB-49AF-46D7-9C88-F5B63C1AC1A8}" srcId="{48F262C6-E5AD-4AF2-BD3F-BB4550C7E3D3}" destId="{DAB692E2-BEAE-41A9-BA5A-52018C41E340}" srcOrd="0" destOrd="0" parTransId="{C5ED0BBB-FBF3-441E-84AC-2934ED27F929}" sibTransId="{0D718879-EF80-4719-8474-AEC34BD06641}"/>
    <dgm:cxn modelId="{8991AC9D-8720-4D0B-B605-5D29495363BD}" type="presParOf" srcId="{3271B8F9-6773-4F46-B8A3-C06B645D4A23}" destId="{564F6991-B55C-49AA-BE67-0E30F7C837B5}" srcOrd="0" destOrd="0" presId="urn:microsoft.com/office/officeart/2005/8/layout/hierarchy1"/>
    <dgm:cxn modelId="{E038C7D5-2338-4F96-973F-A14E1A1DFF01}" type="presParOf" srcId="{564F6991-B55C-49AA-BE67-0E30F7C837B5}" destId="{F6837426-4594-4153-B1DE-921DD2389955}" srcOrd="0" destOrd="0" presId="urn:microsoft.com/office/officeart/2005/8/layout/hierarchy1"/>
    <dgm:cxn modelId="{7EBD3538-84A2-451C-8EAF-2D20F7F72120}" type="presParOf" srcId="{F6837426-4594-4153-B1DE-921DD2389955}" destId="{DC75B2FB-B43A-4118-A1A9-3D7268E6D023}" srcOrd="0" destOrd="0" presId="urn:microsoft.com/office/officeart/2005/8/layout/hierarchy1"/>
    <dgm:cxn modelId="{015CAD4B-2B80-4A4A-B778-83D9DCDFAC5B}" type="presParOf" srcId="{F6837426-4594-4153-B1DE-921DD2389955}" destId="{C3264672-7BD7-46D5-974C-D89B9C87DAED}" srcOrd="1" destOrd="0" presId="urn:microsoft.com/office/officeart/2005/8/layout/hierarchy1"/>
    <dgm:cxn modelId="{6BF4F5BD-8429-4C95-9073-2CF628662A63}" type="presParOf" srcId="{564F6991-B55C-49AA-BE67-0E30F7C837B5}" destId="{5ED16990-73E2-4EB2-8A11-CB8BA979C923}" srcOrd="1" destOrd="0" presId="urn:microsoft.com/office/officeart/2005/8/layout/hierarchy1"/>
    <dgm:cxn modelId="{A498CF9B-365B-4000-9520-795267DAF1BC}" type="presParOf" srcId="{3271B8F9-6773-4F46-B8A3-C06B645D4A23}" destId="{D8E8D7BE-23FC-4132-8111-DBAB519EAAA4}" srcOrd="1" destOrd="0" presId="urn:microsoft.com/office/officeart/2005/8/layout/hierarchy1"/>
    <dgm:cxn modelId="{6B5A4488-1186-4B4A-BC3A-DC034389112C}" type="presParOf" srcId="{D8E8D7BE-23FC-4132-8111-DBAB519EAAA4}" destId="{37FB967F-31F4-4095-A0AA-95B4363C36BF}" srcOrd="0" destOrd="0" presId="urn:microsoft.com/office/officeart/2005/8/layout/hierarchy1"/>
    <dgm:cxn modelId="{14DE89A4-A2B2-48B4-BEDB-D12C2FF81503}" type="presParOf" srcId="{37FB967F-31F4-4095-A0AA-95B4363C36BF}" destId="{E40D71BD-937E-4EEF-AF91-70477CB3131F}" srcOrd="0" destOrd="0" presId="urn:microsoft.com/office/officeart/2005/8/layout/hierarchy1"/>
    <dgm:cxn modelId="{C873FDDD-2D3E-42FA-879B-0A8A42C24953}" type="presParOf" srcId="{37FB967F-31F4-4095-A0AA-95B4363C36BF}" destId="{A9995250-54BE-45F7-BAF8-D1D041927C80}" srcOrd="1" destOrd="0" presId="urn:microsoft.com/office/officeart/2005/8/layout/hierarchy1"/>
    <dgm:cxn modelId="{D25D5ABF-5B0C-4D5B-B8B6-15C2D707D11E}" type="presParOf" srcId="{D8E8D7BE-23FC-4132-8111-DBAB519EAAA4}" destId="{E88D900D-2D04-46BF-866C-47D3D72FA3C0}" srcOrd="1" destOrd="0" presId="urn:microsoft.com/office/officeart/2005/8/layout/hierarchy1"/>
    <dgm:cxn modelId="{D6C5E151-75B9-41FC-822B-2AEAE754F744}" type="presParOf" srcId="{3271B8F9-6773-4F46-B8A3-C06B645D4A23}" destId="{D1315F2A-E073-4CA9-A74F-FF8E0116B9A1}" srcOrd="2" destOrd="0" presId="urn:microsoft.com/office/officeart/2005/8/layout/hierarchy1"/>
    <dgm:cxn modelId="{E2EFE0E1-73C2-4D95-8795-70C0A2091E2F}" type="presParOf" srcId="{D1315F2A-E073-4CA9-A74F-FF8E0116B9A1}" destId="{DFD82628-48D2-4B3E-8321-63946A91F7A7}" srcOrd="0" destOrd="0" presId="urn:microsoft.com/office/officeart/2005/8/layout/hierarchy1"/>
    <dgm:cxn modelId="{21AF4C0C-78D0-4D7F-8266-9A287073121A}" type="presParOf" srcId="{DFD82628-48D2-4B3E-8321-63946A91F7A7}" destId="{D5BA71C6-F432-464D-922B-7CE67C4FA61D}" srcOrd="0" destOrd="0" presId="urn:microsoft.com/office/officeart/2005/8/layout/hierarchy1"/>
    <dgm:cxn modelId="{7B192D02-A44C-43B3-B183-E4B1D2640737}" type="presParOf" srcId="{DFD82628-48D2-4B3E-8321-63946A91F7A7}" destId="{BFD1D76F-3B87-4492-8636-11FAAEE93F53}" srcOrd="1" destOrd="0" presId="urn:microsoft.com/office/officeart/2005/8/layout/hierarchy1"/>
    <dgm:cxn modelId="{7C180247-DDE1-4762-B338-99494EEA088E}" type="presParOf" srcId="{D1315F2A-E073-4CA9-A74F-FF8E0116B9A1}" destId="{815719CA-8D04-4312-9503-DEE8F5A1BCD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C1025E-4358-448C-AF91-9725115B53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959569-8E20-430C-AB6F-88C0353AA659}">
      <dgm:prSet/>
      <dgm:spPr/>
      <dgm:t>
        <a:bodyPr/>
        <a:lstStyle/>
        <a:p>
          <a:pPr>
            <a:lnSpc>
              <a:spcPct val="100000"/>
            </a:lnSpc>
          </a:pPr>
          <a:r>
            <a:rPr lang="en-US" dirty="0">
              <a:solidFill>
                <a:schemeClr val="tx1"/>
              </a:solidFill>
            </a:rPr>
            <a:t>$202.90/month</a:t>
          </a:r>
        </a:p>
        <a:p>
          <a:pPr>
            <a:lnSpc>
              <a:spcPct val="100000"/>
            </a:lnSpc>
          </a:pPr>
          <a:r>
            <a:rPr lang="en-US" dirty="0">
              <a:solidFill>
                <a:schemeClr val="tx1"/>
              </a:solidFill>
            </a:rPr>
            <a:t>(in 2026) </a:t>
          </a:r>
        </a:p>
      </dgm:t>
    </dgm:pt>
    <dgm:pt modelId="{11D06925-649E-444E-9FD5-5F4785DDEC0A}" type="parTrans" cxnId="{00F4AA6C-CCEC-453D-8D77-0F9E393EC9B9}">
      <dgm:prSet/>
      <dgm:spPr/>
      <dgm:t>
        <a:bodyPr/>
        <a:lstStyle/>
        <a:p>
          <a:endParaRPr lang="en-US"/>
        </a:p>
      </dgm:t>
    </dgm:pt>
    <dgm:pt modelId="{3E7893C0-0088-4D64-8648-D353CF81F744}" type="sibTrans" cxnId="{00F4AA6C-CCEC-453D-8D77-0F9E393EC9B9}">
      <dgm:prSet/>
      <dgm:spPr/>
      <dgm:t>
        <a:bodyPr/>
        <a:lstStyle/>
        <a:p>
          <a:endParaRPr lang="en-US"/>
        </a:p>
      </dgm:t>
    </dgm:pt>
    <dgm:pt modelId="{EA3FA221-1698-4937-8122-B6A290D803C9}">
      <dgm:prSet/>
      <dgm:spPr/>
      <dgm:t>
        <a:bodyPr/>
        <a:lstStyle/>
        <a:p>
          <a:pPr>
            <a:lnSpc>
              <a:spcPct val="100000"/>
            </a:lnSpc>
          </a:pPr>
          <a:r>
            <a:rPr lang="en-US" dirty="0"/>
            <a:t>usually deducted from Social Security check</a:t>
          </a:r>
        </a:p>
      </dgm:t>
    </dgm:pt>
    <dgm:pt modelId="{02F33F6B-9A8E-42BA-89F6-00C9A2E3ACFF}" type="parTrans" cxnId="{5F304650-6BF7-48A6-8FEB-0A1F4C74E32F}">
      <dgm:prSet/>
      <dgm:spPr/>
      <dgm:t>
        <a:bodyPr/>
        <a:lstStyle/>
        <a:p>
          <a:endParaRPr lang="en-US"/>
        </a:p>
      </dgm:t>
    </dgm:pt>
    <dgm:pt modelId="{0D465E18-93F5-41B9-AB19-50AE2BDC0733}" type="sibTrans" cxnId="{5F304650-6BF7-48A6-8FEB-0A1F4C74E32F}">
      <dgm:prSet/>
      <dgm:spPr/>
      <dgm:t>
        <a:bodyPr/>
        <a:lstStyle/>
        <a:p>
          <a:endParaRPr lang="en-US"/>
        </a:p>
      </dgm:t>
    </dgm:pt>
    <dgm:pt modelId="{EA231CBF-0AA9-43BD-BF9C-7B5AA840863E}" type="pres">
      <dgm:prSet presAssocID="{81C1025E-4358-448C-AF91-9725115B534A}" presName="root" presStyleCnt="0">
        <dgm:presLayoutVars>
          <dgm:dir/>
          <dgm:resizeHandles val="exact"/>
        </dgm:presLayoutVars>
      </dgm:prSet>
      <dgm:spPr/>
    </dgm:pt>
    <dgm:pt modelId="{3C3BBB8C-6E7C-455A-87D5-CD6CF3724F0F}" type="pres">
      <dgm:prSet presAssocID="{EC959569-8E20-430C-AB6F-88C0353AA659}" presName="compNode" presStyleCnt="0"/>
      <dgm:spPr/>
    </dgm:pt>
    <dgm:pt modelId="{B2417721-F9F5-4A5A-9BD9-63DFB67CB773}" type="pres">
      <dgm:prSet presAssocID="{EC959569-8E20-430C-AB6F-88C0353AA659}" presName="bgRect" presStyleLbl="bgShp" presStyleIdx="0" presStyleCnt="2"/>
      <dgm:spPr/>
    </dgm:pt>
    <dgm:pt modelId="{FF79D22B-67E7-4A87-ACA9-6B51A342B9BC}" type="pres">
      <dgm:prSet presAssocID="{EC959569-8E20-430C-AB6F-88C0353AA65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B49C81B7-0B05-46CC-B7BF-9F217DF94F6E}" type="pres">
      <dgm:prSet presAssocID="{EC959569-8E20-430C-AB6F-88C0353AA659}" presName="spaceRect" presStyleCnt="0"/>
      <dgm:spPr/>
    </dgm:pt>
    <dgm:pt modelId="{79616592-B79F-40E1-812B-07B04B6A66E4}" type="pres">
      <dgm:prSet presAssocID="{EC959569-8E20-430C-AB6F-88C0353AA659}" presName="parTx" presStyleLbl="revTx" presStyleIdx="0" presStyleCnt="2">
        <dgm:presLayoutVars>
          <dgm:chMax val="0"/>
          <dgm:chPref val="0"/>
        </dgm:presLayoutVars>
      </dgm:prSet>
      <dgm:spPr/>
    </dgm:pt>
    <dgm:pt modelId="{BCC855A4-19F1-4D78-807E-9CE6A29130D8}" type="pres">
      <dgm:prSet presAssocID="{3E7893C0-0088-4D64-8648-D353CF81F744}" presName="sibTrans" presStyleCnt="0"/>
      <dgm:spPr/>
    </dgm:pt>
    <dgm:pt modelId="{940DF6AA-3F4C-434F-80BD-6FAD82155F08}" type="pres">
      <dgm:prSet presAssocID="{EA3FA221-1698-4937-8122-B6A290D803C9}" presName="compNode" presStyleCnt="0"/>
      <dgm:spPr/>
    </dgm:pt>
    <dgm:pt modelId="{22AA23E1-52A3-4CA1-B183-C315123277B4}" type="pres">
      <dgm:prSet presAssocID="{EA3FA221-1698-4937-8122-B6A290D803C9}" presName="bgRect" presStyleLbl="bgShp" presStyleIdx="1" presStyleCnt="2"/>
      <dgm:spPr/>
    </dgm:pt>
    <dgm:pt modelId="{FF83397F-6E29-43F0-8969-EC0E804C5823}" type="pres">
      <dgm:prSet presAssocID="{EA3FA221-1698-4937-8122-B6A290D803C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DAE3B4C0-652C-465A-ADDB-588FD4C1740F}" type="pres">
      <dgm:prSet presAssocID="{EA3FA221-1698-4937-8122-B6A290D803C9}" presName="spaceRect" presStyleCnt="0"/>
      <dgm:spPr/>
    </dgm:pt>
    <dgm:pt modelId="{2FCD7B99-2DB4-4B1C-9649-DEB865734399}" type="pres">
      <dgm:prSet presAssocID="{EA3FA221-1698-4937-8122-B6A290D803C9}" presName="parTx" presStyleLbl="revTx" presStyleIdx="1" presStyleCnt="2">
        <dgm:presLayoutVars>
          <dgm:chMax val="0"/>
          <dgm:chPref val="0"/>
        </dgm:presLayoutVars>
      </dgm:prSet>
      <dgm:spPr/>
    </dgm:pt>
  </dgm:ptLst>
  <dgm:cxnLst>
    <dgm:cxn modelId="{00F4AA6C-CCEC-453D-8D77-0F9E393EC9B9}" srcId="{81C1025E-4358-448C-AF91-9725115B534A}" destId="{EC959569-8E20-430C-AB6F-88C0353AA659}" srcOrd="0" destOrd="0" parTransId="{11D06925-649E-444E-9FD5-5F4785DDEC0A}" sibTransId="{3E7893C0-0088-4D64-8648-D353CF81F744}"/>
    <dgm:cxn modelId="{5F304650-6BF7-48A6-8FEB-0A1F4C74E32F}" srcId="{81C1025E-4358-448C-AF91-9725115B534A}" destId="{EA3FA221-1698-4937-8122-B6A290D803C9}" srcOrd="1" destOrd="0" parTransId="{02F33F6B-9A8E-42BA-89F6-00C9A2E3ACFF}" sibTransId="{0D465E18-93F5-41B9-AB19-50AE2BDC0733}"/>
    <dgm:cxn modelId="{C7C9037A-9D37-4EF9-BCE2-28DEA2F25279}" type="presOf" srcId="{EA3FA221-1698-4937-8122-B6A290D803C9}" destId="{2FCD7B99-2DB4-4B1C-9649-DEB865734399}" srcOrd="0" destOrd="0" presId="urn:microsoft.com/office/officeart/2018/2/layout/IconVerticalSolidList"/>
    <dgm:cxn modelId="{07B4EDCD-EDD6-4947-8288-C6CDA179AE2C}" type="presOf" srcId="{EC959569-8E20-430C-AB6F-88C0353AA659}" destId="{79616592-B79F-40E1-812B-07B04B6A66E4}" srcOrd="0" destOrd="0" presId="urn:microsoft.com/office/officeart/2018/2/layout/IconVerticalSolidList"/>
    <dgm:cxn modelId="{5DBBE8E5-684D-4752-B9DC-6938B973C5CE}" type="presOf" srcId="{81C1025E-4358-448C-AF91-9725115B534A}" destId="{EA231CBF-0AA9-43BD-BF9C-7B5AA840863E}" srcOrd="0" destOrd="0" presId="urn:microsoft.com/office/officeart/2018/2/layout/IconVerticalSolidList"/>
    <dgm:cxn modelId="{DBA897B8-8CFC-431B-A1F6-0F4F9777BAC0}" type="presParOf" srcId="{EA231CBF-0AA9-43BD-BF9C-7B5AA840863E}" destId="{3C3BBB8C-6E7C-455A-87D5-CD6CF3724F0F}" srcOrd="0" destOrd="0" presId="urn:microsoft.com/office/officeart/2018/2/layout/IconVerticalSolidList"/>
    <dgm:cxn modelId="{65EADC65-35CE-4DC7-ACF9-972537BA3337}" type="presParOf" srcId="{3C3BBB8C-6E7C-455A-87D5-CD6CF3724F0F}" destId="{B2417721-F9F5-4A5A-9BD9-63DFB67CB773}" srcOrd="0" destOrd="0" presId="urn:microsoft.com/office/officeart/2018/2/layout/IconVerticalSolidList"/>
    <dgm:cxn modelId="{9F957DA2-FBA6-4BDF-9A57-7673945A4C55}" type="presParOf" srcId="{3C3BBB8C-6E7C-455A-87D5-CD6CF3724F0F}" destId="{FF79D22B-67E7-4A87-ACA9-6B51A342B9BC}" srcOrd="1" destOrd="0" presId="urn:microsoft.com/office/officeart/2018/2/layout/IconVerticalSolidList"/>
    <dgm:cxn modelId="{F8D12AB9-3664-48E8-8AC9-3DF36364EA7F}" type="presParOf" srcId="{3C3BBB8C-6E7C-455A-87D5-CD6CF3724F0F}" destId="{B49C81B7-0B05-46CC-B7BF-9F217DF94F6E}" srcOrd="2" destOrd="0" presId="urn:microsoft.com/office/officeart/2018/2/layout/IconVerticalSolidList"/>
    <dgm:cxn modelId="{09C47B9A-A7C8-49A4-9A10-BF264DD8942F}" type="presParOf" srcId="{3C3BBB8C-6E7C-455A-87D5-CD6CF3724F0F}" destId="{79616592-B79F-40E1-812B-07B04B6A66E4}" srcOrd="3" destOrd="0" presId="urn:microsoft.com/office/officeart/2018/2/layout/IconVerticalSolidList"/>
    <dgm:cxn modelId="{FF92E0CD-D616-4981-BABF-A7E33A0BC658}" type="presParOf" srcId="{EA231CBF-0AA9-43BD-BF9C-7B5AA840863E}" destId="{BCC855A4-19F1-4D78-807E-9CE6A29130D8}" srcOrd="1" destOrd="0" presId="urn:microsoft.com/office/officeart/2018/2/layout/IconVerticalSolidList"/>
    <dgm:cxn modelId="{C3B0AF74-0CED-43FC-9DF8-F0F2A11DC1CB}" type="presParOf" srcId="{EA231CBF-0AA9-43BD-BF9C-7B5AA840863E}" destId="{940DF6AA-3F4C-434F-80BD-6FAD82155F08}" srcOrd="2" destOrd="0" presId="urn:microsoft.com/office/officeart/2018/2/layout/IconVerticalSolidList"/>
    <dgm:cxn modelId="{97DDBF53-448A-4BA7-9124-4704FA7F655F}" type="presParOf" srcId="{940DF6AA-3F4C-434F-80BD-6FAD82155F08}" destId="{22AA23E1-52A3-4CA1-B183-C315123277B4}" srcOrd="0" destOrd="0" presId="urn:microsoft.com/office/officeart/2018/2/layout/IconVerticalSolidList"/>
    <dgm:cxn modelId="{39F748AE-D15C-4B76-8049-BB79B044D340}" type="presParOf" srcId="{940DF6AA-3F4C-434F-80BD-6FAD82155F08}" destId="{FF83397F-6E29-43F0-8969-EC0E804C5823}" srcOrd="1" destOrd="0" presId="urn:microsoft.com/office/officeart/2018/2/layout/IconVerticalSolidList"/>
    <dgm:cxn modelId="{42ACC080-FC2C-4D09-908D-3374AFD96FEE}" type="presParOf" srcId="{940DF6AA-3F4C-434F-80BD-6FAD82155F08}" destId="{DAE3B4C0-652C-465A-ADDB-588FD4C1740F}" srcOrd="2" destOrd="0" presId="urn:microsoft.com/office/officeart/2018/2/layout/IconVerticalSolidList"/>
    <dgm:cxn modelId="{D78B130E-35D8-4953-8ECC-3A84400BA1F6}" type="presParOf" srcId="{940DF6AA-3F4C-434F-80BD-6FAD82155F08}" destId="{2FCD7B99-2DB4-4B1C-9649-DEB8657343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B79BB1-8E0B-46D3-ACE2-3FAF7DBED4B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7F05F9F-0970-4681-B6A6-19A46A41B9AF}">
      <dgm:prSet custT="1"/>
      <dgm:spPr/>
      <dgm:t>
        <a:bodyPr/>
        <a:lstStyle/>
        <a:p>
          <a:pPr>
            <a:lnSpc>
              <a:spcPct val="100000"/>
            </a:lnSpc>
          </a:pPr>
          <a:r>
            <a:rPr lang="en-US" sz="2800" dirty="0"/>
            <a:t>plan manages your Medicare (A, B, D)</a:t>
          </a:r>
        </a:p>
      </dgm:t>
    </dgm:pt>
    <dgm:pt modelId="{8F5DBD4D-42F2-4567-9F78-037F5FB5C89C}" type="parTrans" cxnId="{EC2650CF-AA37-4070-9CB5-20149F05BCBB}">
      <dgm:prSet/>
      <dgm:spPr/>
      <dgm:t>
        <a:bodyPr/>
        <a:lstStyle/>
        <a:p>
          <a:endParaRPr lang="en-US"/>
        </a:p>
      </dgm:t>
    </dgm:pt>
    <dgm:pt modelId="{B1F3F8B8-4528-4E38-BDE6-8E7D4D4DEA1A}" type="sibTrans" cxnId="{EC2650CF-AA37-4070-9CB5-20149F05BCBB}">
      <dgm:prSet/>
      <dgm:spPr/>
      <dgm:t>
        <a:bodyPr/>
        <a:lstStyle/>
        <a:p>
          <a:endParaRPr lang="en-US"/>
        </a:p>
      </dgm:t>
    </dgm:pt>
    <dgm:pt modelId="{088FD99C-BCB6-4EED-B566-DE2FCFCE4FCD}">
      <dgm:prSet custT="1"/>
      <dgm:spPr/>
      <dgm:t>
        <a:bodyPr/>
        <a:lstStyle/>
        <a:p>
          <a:pPr>
            <a:lnSpc>
              <a:spcPct val="100000"/>
            </a:lnSpc>
          </a:pPr>
          <a:r>
            <a:rPr lang="en-US" sz="2800" dirty="0"/>
            <a:t>plans sold by private insurance companies</a:t>
          </a:r>
        </a:p>
      </dgm:t>
    </dgm:pt>
    <dgm:pt modelId="{ACE8ED94-7F5F-4217-A6FE-38000C4DE3D9}" type="parTrans" cxnId="{572BFD2E-DDC7-4A67-A7AA-869314EA3F5C}">
      <dgm:prSet/>
      <dgm:spPr/>
      <dgm:t>
        <a:bodyPr/>
        <a:lstStyle/>
        <a:p>
          <a:endParaRPr lang="en-US"/>
        </a:p>
      </dgm:t>
    </dgm:pt>
    <dgm:pt modelId="{0D125D8A-6786-4D31-9DB1-C12E5F50C366}" type="sibTrans" cxnId="{572BFD2E-DDC7-4A67-A7AA-869314EA3F5C}">
      <dgm:prSet/>
      <dgm:spPr/>
      <dgm:t>
        <a:bodyPr/>
        <a:lstStyle/>
        <a:p>
          <a:endParaRPr lang="en-US"/>
        </a:p>
      </dgm:t>
    </dgm:pt>
    <dgm:pt modelId="{CAD47CE1-AE16-4FC7-94E6-B50A38E547B5}">
      <dgm:prSet custT="1"/>
      <dgm:spPr/>
      <dgm:t>
        <a:bodyPr/>
        <a:lstStyle/>
        <a:p>
          <a:pPr>
            <a:lnSpc>
              <a:spcPct val="100000"/>
            </a:lnSpc>
          </a:pPr>
          <a:r>
            <a:rPr lang="en-US" sz="2800" dirty="0"/>
            <a:t>review your plan annually </a:t>
          </a:r>
        </a:p>
      </dgm:t>
    </dgm:pt>
    <dgm:pt modelId="{CD21D2B2-ED8D-4DA8-9193-4B12BC11D125}" type="sibTrans" cxnId="{0FDDB010-313C-4459-B729-49622500E347}">
      <dgm:prSet/>
      <dgm:spPr/>
      <dgm:t>
        <a:bodyPr/>
        <a:lstStyle/>
        <a:p>
          <a:endParaRPr lang="en-US"/>
        </a:p>
      </dgm:t>
    </dgm:pt>
    <dgm:pt modelId="{DC4C4A1C-EB8C-436E-BA97-0B022CC855A5}" type="parTrans" cxnId="{0FDDB010-313C-4459-B729-49622500E347}">
      <dgm:prSet/>
      <dgm:spPr/>
      <dgm:t>
        <a:bodyPr/>
        <a:lstStyle/>
        <a:p>
          <a:endParaRPr lang="en-US"/>
        </a:p>
      </dgm:t>
    </dgm:pt>
    <dgm:pt modelId="{1379654A-4F67-4C8D-9A32-AE012DD72AD0}" type="pres">
      <dgm:prSet presAssocID="{14B79BB1-8E0B-46D3-ACE2-3FAF7DBED4BB}" presName="root" presStyleCnt="0">
        <dgm:presLayoutVars>
          <dgm:dir/>
          <dgm:resizeHandles val="exact"/>
        </dgm:presLayoutVars>
      </dgm:prSet>
      <dgm:spPr/>
    </dgm:pt>
    <dgm:pt modelId="{ABDF6DCD-745C-4A9E-B2E9-99F3DE142750}" type="pres">
      <dgm:prSet presAssocID="{A7F05F9F-0970-4681-B6A6-19A46A41B9AF}" presName="compNode" presStyleCnt="0"/>
      <dgm:spPr/>
    </dgm:pt>
    <dgm:pt modelId="{73B4B2EC-C8EE-4B83-99E1-8693C697FB42}" type="pres">
      <dgm:prSet presAssocID="{A7F05F9F-0970-4681-B6A6-19A46A41B9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tor male with solid fill"/>
        </a:ext>
      </dgm:extLst>
    </dgm:pt>
    <dgm:pt modelId="{2C95838A-3AE9-47E3-ADDE-4055813E16C9}" type="pres">
      <dgm:prSet presAssocID="{A7F05F9F-0970-4681-B6A6-19A46A41B9AF}" presName="spaceRect" presStyleCnt="0"/>
      <dgm:spPr/>
    </dgm:pt>
    <dgm:pt modelId="{AF8D8545-DD81-4FDA-9B35-DC766A9D49FD}" type="pres">
      <dgm:prSet presAssocID="{A7F05F9F-0970-4681-B6A6-19A46A41B9AF}" presName="textRect" presStyleLbl="revTx" presStyleIdx="0" presStyleCnt="3">
        <dgm:presLayoutVars>
          <dgm:chMax val="1"/>
          <dgm:chPref val="1"/>
        </dgm:presLayoutVars>
      </dgm:prSet>
      <dgm:spPr/>
    </dgm:pt>
    <dgm:pt modelId="{2FC2B24E-F4A9-4C80-AEE6-EAEB51D6AD19}" type="pres">
      <dgm:prSet presAssocID="{B1F3F8B8-4528-4E38-BDE6-8E7D4D4DEA1A}" presName="sibTrans" presStyleCnt="0"/>
      <dgm:spPr/>
    </dgm:pt>
    <dgm:pt modelId="{75A07B1F-FE95-4D1C-9E9C-53E4F11A7A97}" type="pres">
      <dgm:prSet presAssocID="{088FD99C-BCB6-4EED-B566-DE2FCFCE4FCD}" presName="compNode" presStyleCnt="0"/>
      <dgm:spPr/>
    </dgm:pt>
    <dgm:pt modelId="{8BFD425B-232D-4940-BE6D-792DD73058C7}" type="pres">
      <dgm:prSet presAssocID="{088FD99C-BCB6-4EED-B566-DE2FCFCE4F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rst aid kit with solid fill"/>
        </a:ext>
      </dgm:extLst>
    </dgm:pt>
    <dgm:pt modelId="{454820FD-3C14-4FD8-ABDF-EA21D4345C9A}" type="pres">
      <dgm:prSet presAssocID="{088FD99C-BCB6-4EED-B566-DE2FCFCE4FCD}" presName="spaceRect" presStyleCnt="0"/>
      <dgm:spPr/>
    </dgm:pt>
    <dgm:pt modelId="{D693B073-242C-4729-859D-F3487EF027A1}" type="pres">
      <dgm:prSet presAssocID="{088FD99C-BCB6-4EED-B566-DE2FCFCE4FCD}" presName="textRect" presStyleLbl="revTx" presStyleIdx="1" presStyleCnt="3">
        <dgm:presLayoutVars>
          <dgm:chMax val="1"/>
          <dgm:chPref val="1"/>
        </dgm:presLayoutVars>
      </dgm:prSet>
      <dgm:spPr/>
    </dgm:pt>
    <dgm:pt modelId="{AB4EF766-A7CA-4B1C-B526-2A556123748E}" type="pres">
      <dgm:prSet presAssocID="{0D125D8A-6786-4D31-9DB1-C12E5F50C366}" presName="sibTrans" presStyleCnt="0"/>
      <dgm:spPr/>
    </dgm:pt>
    <dgm:pt modelId="{1ADF083E-85F2-4E85-A585-99ACF7BD5CA5}" type="pres">
      <dgm:prSet presAssocID="{CAD47CE1-AE16-4FC7-94E6-B50A38E547B5}" presName="compNode" presStyleCnt="0"/>
      <dgm:spPr/>
    </dgm:pt>
    <dgm:pt modelId="{854D4C9A-A299-4C29-9359-0FF8A3ADFD9E}" type="pres">
      <dgm:prSet presAssocID="{CAD47CE1-AE16-4FC7-94E6-B50A38E547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uble Tap Gesture with solid fill"/>
        </a:ext>
      </dgm:extLst>
    </dgm:pt>
    <dgm:pt modelId="{E9F51E20-C5B5-4708-A47A-BA0D9E3AD40D}" type="pres">
      <dgm:prSet presAssocID="{CAD47CE1-AE16-4FC7-94E6-B50A38E547B5}" presName="spaceRect" presStyleCnt="0"/>
      <dgm:spPr/>
    </dgm:pt>
    <dgm:pt modelId="{AA7B96B0-6E71-47E8-9B2E-468149C8DCB1}" type="pres">
      <dgm:prSet presAssocID="{CAD47CE1-AE16-4FC7-94E6-B50A38E547B5}" presName="textRect" presStyleLbl="revTx" presStyleIdx="2" presStyleCnt="3">
        <dgm:presLayoutVars>
          <dgm:chMax val="1"/>
          <dgm:chPref val="1"/>
        </dgm:presLayoutVars>
      </dgm:prSet>
      <dgm:spPr/>
    </dgm:pt>
  </dgm:ptLst>
  <dgm:cxnLst>
    <dgm:cxn modelId="{32675C07-D1DE-4FDA-8833-8A65649E1696}" type="presOf" srcId="{CAD47CE1-AE16-4FC7-94E6-B50A38E547B5}" destId="{AA7B96B0-6E71-47E8-9B2E-468149C8DCB1}" srcOrd="0" destOrd="0" presId="urn:microsoft.com/office/officeart/2018/2/layout/IconLabelList"/>
    <dgm:cxn modelId="{0FDDB010-313C-4459-B729-49622500E347}" srcId="{14B79BB1-8E0B-46D3-ACE2-3FAF7DBED4BB}" destId="{CAD47CE1-AE16-4FC7-94E6-B50A38E547B5}" srcOrd="2" destOrd="0" parTransId="{DC4C4A1C-EB8C-436E-BA97-0B022CC855A5}" sibTransId="{CD21D2B2-ED8D-4DA8-9193-4B12BC11D125}"/>
    <dgm:cxn modelId="{572BFD2E-DDC7-4A67-A7AA-869314EA3F5C}" srcId="{14B79BB1-8E0B-46D3-ACE2-3FAF7DBED4BB}" destId="{088FD99C-BCB6-4EED-B566-DE2FCFCE4FCD}" srcOrd="1" destOrd="0" parTransId="{ACE8ED94-7F5F-4217-A6FE-38000C4DE3D9}" sibTransId="{0D125D8A-6786-4D31-9DB1-C12E5F50C366}"/>
    <dgm:cxn modelId="{BD66606C-69A1-4157-A8A7-7CAD86BB0D9F}" type="presOf" srcId="{A7F05F9F-0970-4681-B6A6-19A46A41B9AF}" destId="{AF8D8545-DD81-4FDA-9B35-DC766A9D49FD}" srcOrd="0" destOrd="0" presId="urn:microsoft.com/office/officeart/2018/2/layout/IconLabelList"/>
    <dgm:cxn modelId="{03312FCC-97DB-4E0F-93BA-D0DA01630D43}" type="presOf" srcId="{14B79BB1-8E0B-46D3-ACE2-3FAF7DBED4BB}" destId="{1379654A-4F67-4C8D-9A32-AE012DD72AD0}" srcOrd="0" destOrd="0" presId="urn:microsoft.com/office/officeart/2018/2/layout/IconLabelList"/>
    <dgm:cxn modelId="{EC2650CF-AA37-4070-9CB5-20149F05BCBB}" srcId="{14B79BB1-8E0B-46D3-ACE2-3FAF7DBED4BB}" destId="{A7F05F9F-0970-4681-B6A6-19A46A41B9AF}" srcOrd="0" destOrd="0" parTransId="{8F5DBD4D-42F2-4567-9F78-037F5FB5C89C}" sibTransId="{B1F3F8B8-4528-4E38-BDE6-8E7D4D4DEA1A}"/>
    <dgm:cxn modelId="{072CB6E9-17DD-41FF-9C9A-68A395F9AD1D}" type="presOf" srcId="{088FD99C-BCB6-4EED-B566-DE2FCFCE4FCD}" destId="{D693B073-242C-4729-859D-F3487EF027A1}" srcOrd="0" destOrd="0" presId="urn:microsoft.com/office/officeart/2018/2/layout/IconLabelList"/>
    <dgm:cxn modelId="{B794F3A0-DD8C-4239-8A1E-9BA8B88EC33B}" type="presParOf" srcId="{1379654A-4F67-4C8D-9A32-AE012DD72AD0}" destId="{ABDF6DCD-745C-4A9E-B2E9-99F3DE142750}" srcOrd="0" destOrd="0" presId="urn:microsoft.com/office/officeart/2018/2/layout/IconLabelList"/>
    <dgm:cxn modelId="{27F6B2F5-07CB-4016-9FA1-FA0D0688E25C}" type="presParOf" srcId="{ABDF6DCD-745C-4A9E-B2E9-99F3DE142750}" destId="{73B4B2EC-C8EE-4B83-99E1-8693C697FB42}" srcOrd="0" destOrd="0" presId="urn:microsoft.com/office/officeart/2018/2/layout/IconLabelList"/>
    <dgm:cxn modelId="{3F28F0F3-8A55-4509-88D8-8A0F058B15F1}" type="presParOf" srcId="{ABDF6DCD-745C-4A9E-B2E9-99F3DE142750}" destId="{2C95838A-3AE9-47E3-ADDE-4055813E16C9}" srcOrd="1" destOrd="0" presId="urn:microsoft.com/office/officeart/2018/2/layout/IconLabelList"/>
    <dgm:cxn modelId="{76673C41-E193-4FDC-9C92-D4C37660F00B}" type="presParOf" srcId="{ABDF6DCD-745C-4A9E-B2E9-99F3DE142750}" destId="{AF8D8545-DD81-4FDA-9B35-DC766A9D49FD}" srcOrd="2" destOrd="0" presId="urn:microsoft.com/office/officeart/2018/2/layout/IconLabelList"/>
    <dgm:cxn modelId="{821D7A3F-BEFB-4F01-B99C-FDCF59A73832}" type="presParOf" srcId="{1379654A-4F67-4C8D-9A32-AE012DD72AD0}" destId="{2FC2B24E-F4A9-4C80-AEE6-EAEB51D6AD19}" srcOrd="1" destOrd="0" presId="urn:microsoft.com/office/officeart/2018/2/layout/IconLabelList"/>
    <dgm:cxn modelId="{6B23A6B0-2FCD-499E-BD9E-B1789ECB8E4D}" type="presParOf" srcId="{1379654A-4F67-4C8D-9A32-AE012DD72AD0}" destId="{75A07B1F-FE95-4D1C-9E9C-53E4F11A7A97}" srcOrd="2" destOrd="0" presId="urn:microsoft.com/office/officeart/2018/2/layout/IconLabelList"/>
    <dgm:cxn modelId="{71A1EF00-3E4A-4EC2-97F0-4CDC41E69447}" type="presParOf" srcId="{75A07B1F-FE95-4D1C-9E9C-53E4F11A7A97}" destId="{8BFD425B-232D-4940-BE6D-792DD73058C7}" srcOrd="0" destOrd="0" presId="urn:microsoft.com/office/officeart/2018/2/layout/IconLabelList"/>
    <dgm:cxn modelId="{4F527401-536D-4485-BC74-5E27D967CC07}" type="presParOf" srcId="{75A07B1F-FE95-4D1C-9E9C-53E4F11A7A97}" destId="{454820FD-3C14-4FD8-ABDF-EA21D4345C9A}" srcOrd="1" destOrd="0" presId="urn:microsoft.com/office/officeart/2018/2/layout/IconLabelList"/>
    <dgm:cxn modelId="{07DD886B-9BAB-464D-BE0C-3E7254670100}" type="presParOf" srcId="{75A07B1F-FE95-4D1C-9E9C-53E4F11A7A97}" destId="{D693B073-242C-4729-859D-F3487EF027A1}" srcOrd="2" destOrd="0" presId="urn:microsoft.com/office/officeart/2018/2/layout/IconLabelList"/>
    <dgm:cxn modelId="{0CC60BA3-7BD0-46AC-A8BF-6328735311F4}" type="presParOf" srcId="{1379654A-4F67-4C8D-9A32-AE012DD72AD0}" destId="{AB4EF766-A7CA-4B1C-B526-2A556123748E}" srcOrd="3" destOrd="0" presId="urn:microsoft.com/office/officeart/2018/2/layout/IconLabelList"/>
    <dgm:cxn modelId="{AF93B17A-F935-4342-A808-490CA9E9C160}" type="presParOf" srcId="{1379654A-4F67-4C8D-9A32-AE012DD72AD0}" destId="{1ADF083E-85F2-4E85-A585-99ACF7BD5CA5}" srcOrd="4" destOrd="0" presId="urn:microsoft.com/office/officeart/2018/2/layout/IconLabelList"/>
    <dgm:cxn modelId="{2BC5157A-3BC7-46E0-9485-2BF067D18149}" type="presParOf" srcId="{1ADF083E-85F2-4E85-A585-99ACF7BD5CA5}" destId="{854D4C9A-A299-4C29-9359-0FF8A3ADFD9E}" srcOrd="0" destOrd="0" presId="urn:microsoft.com/office/officeart/2018/2/layout/IconLabelList"/>
    <dgm:cxn modelId="{987FC479-2CA6-4D87-9DF6-081D7B20F83D}" type="presParOf" srcId="{1ADF083E-85F2-4E85-A585-99ACF7BD5CA5}" destId="{E9F51E20-C5B5-4708-A47A-BA0D9E3AD40D}" srcOrd="1" destOrd="0" presId="urn:microsoft.com/office/officeart/2018/2/layout/IconLabelList"/>
    <dgm:cxn modelId="{1BB79F5F-FAA8-42F0-990F-77A3B633ABBD}" type="presParOf" srcId="{1ADF083E-85F2-4E85-A585-99ACF7BD5CA5}" destId="{AA7B96B0-6E71-47E8-9B2E-468149C8DCB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C1025E-4358-448C-AF91-9725115B53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959569-8E20-430C-AB6F-88C0353AA659}">
      <dgm:prSet/>
      <dgm:spPr/>
      <dgm:t>
        <a:bodyPr/>
        <a:lstStyle/>
        <a:p>
          <a:pPr>
            <a:lnSpc>
              <a:spcPct val="100000"/>
            </a:lnSpc>
          </a:pPr>
          <a:r>
            <a:rPr lang="en-US" dirty="0">
              <a:solidFill>
                <a:schemeClr val="tx1"/>
              </a:solidFill>
            </a:rPr>
            <a:t>range of premiums </a:t>
          </a:r>
        </a:p>
        <a:p>
          <a:pPr>
            <a:lnSpc>
              <a:spcPct val="100000"/>
            </a:lnSpc>
          </a:pPr>
          <a:r>
            <a:rPr lang="en-US" dirty="0">
              <a:solidFill>
                <a:schemeClr val="tx1"/>
              </a:solidFill>
            </a:rPr>
            <a:t>($4.70 to $140.20 in 2026)</a:t>
          </a:r>
        </a:p>
      </dgm:t>
    </dgm:pt>
    <dgm:pt modelId="{11D06925-649E-444E-9FD5-5F4785DDEC0A}" type="parTrans" cxnId="{00F4AA6C-CCEC-453D-8D77-0F9E393EC9B9}">
      <dgm:prSet/>
      <dgm:spPr/>
      <dgm:t>
        <a:bodyPr/>
        <a:lstStyle/>
        <a:p>
          <a:endParaRPr lang="en-US"/>
        </a:p>
      </dgm:t>
    </dgm:pt>
    <dgm:pt modelId="{3E7893C0-0088-4D64-8648-D353CF81F744}" type="sibTrans" cxnId="{00F4AA6C-CCEC-453D-8D77-0F9E393EC9B9}">
      <dgm:prSet/>
      <dgm:spPr/>
      <dgm:t>
        <a:bodyPr/>
        <a:lstStyle/>
        <a:p>
          <a:endParaRPr lang="en-US"/>
        </a:p>
      </dgm:t>
    </dgm:pt>
    <dgm:pt modelId="{EA3FA221-1698-4937-8122-B6A290D803C9}">
      <dgm:prSet/>
      <dgm:spPr/>
      <dgm:t>
        <a:bodyPr/>
        <a:lstStyle/>
        <a:p>
          <a:pPr>
            <a:lnSpc>
              <a:spcPct val="100000"/>
            </a:lnSpc>
          </a:pPr>
          <a:r>
            <a:rPr lang="en-US" dirty="0"/>
            <a:t>deduct from Social Security check or pay plan directly</a:t>
          </a:r>
        </a:p>
      </dgm:t>
    </dgm:pt>
    <dgm:pt modelId="{02F33F6B-9A8E-42BA-89F6-00C9A2E3ACFF}" type="parTrans" cxnId="{5F304650-6BF7-48A6-8FEB-0A1F4C74E32F}">
      <dgm:prSet/>
      <dgm:spPr/>
      <dgm:t>
        <a:bodyPr/>
        <a:lstStyle/>
        <a:p>
          <a:endParaRPr lang="en-US"/>
        </a:p>
      </dgm:t>
    </dgm:pt>
    <dgm:pt modelId="{0D465E18-93F5-41B9-AB19-50AE2BDC0733}" type="sibTrans" cxnId="{5F304650-6BF7-48A6-8FEB-0A1F4C74E32F}">
      <dgm:prSet/>
      <dgm:spPr/>
      <dgm:t>
        <a:bodyPr/>
        <a:lstStyle/>
        <a:p>
          <a:endParaRPr lang="en-US"/>
        </a:p>
      </dgm:t>
    </dgm:pt>
    <dgm:pt modelId="{EA231CBF-0AA9-43BD-BF9C-7B5AA840863E}" type="pres">
      <dgm:prSet presAssocID="{81C1025E-4358-448C-AF91-9725115B534A}" presName="root" presStyleCnt="0">
        <dgm:presLayoutVars>
          <dgm:dir/>
          <dgm:resizeHandles val="exact"/>
        </dgm:presLayoutVars>
      </dgm:prSet>
      <dgm:spPr/>
    </dgm:pt>
    <dgm:pt modelId="{3C3BBB8C-6E7C-455A-87D5-CD6CF3724F0F}" type="pres">
      <dgm:prSet presAssocID="{EC959569-8E20-430C-AB6F-88C0353AA659}" presName="compNode" presStyleCnt="0"/>
      <dgm:spPr/>
    </dgm:pt>
    <dgm:pt modelId="{B2417721-F9F5-4A5A-9BD9-63DFB67CB773}" type="pres">
      <dgm:prSet presAssocID="{EC959569-8E20-430C-AB6F-88C0353AA659}" presName="bgRect" presStyleLbl="bgShp" presStyleIdx="0" presStyleCnt="2"/>
      <dgm:spPr/>
    </dgm:pt>
    <dgm:pt modelId="{FF79D22B-67E7-4A87-ACA9-6B51A342B9BC}" type="pres">
      <dgm:prSet presAssocID="{EC959569-8E20-430C-AB6F-88C0353AA65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B49C81B7-0B05-46CC-B7BF-9F217DF94F6E}" type="pres">
      <dgm:prSet presAssocID="{EC959569-8E20-430C-AB6F-88C0353AA659}" presName="spaceRect" presStyleCnt="0"/>
      <dgm:spPr/>
    </dgm:pt>
    <dgm:pt modelId="{79616592-B79F-40E1-812B-07B04B6A66E4}" type="pres">
      <dgm:prSet presAssocID="{EC959569-8E20-430C-AB6F-88C0353AA659}" presName="parTx" presStyleLbl="revTx" presStyleIdx="0" presStyleCnt="2">
        <dgm:presLayoutVars>
          <dgm:chMax val="0"/>
          <dgm:chPref val="0"/>
        </dgm:presLayoutVars>
      </dgm:prSet>
      <dgm:spPr/>
    </dgm:pt>
    <dgm:pt modelId="{BCC855A4-19F1-4D78-807E-9CE6A29130D8}" type="pres">
      <dgm:prSet presAssocID="{3E7893C0-0088-4D64-8648-D353CF81F744}" presName="sibTrans" presStyleCnt="0"/>
      <dgm:spPr/>
    </dgm:pt>
    <dgm:pt modelId="{940DF6AA-3F4C-434F-80BD-6FAD82155F08}" type="pres">
      <dgm:prSet presAssocID="{EA3FA221-1698-4937-8122-B6A290D803C9}" presName="compNode" presStyleCnt="0"/>
      <dgm:spPr/>
    </dgm:pt>
    <dgm:pt modelId="{22AA23E1-52A3-4CA1-B183-C315123277B4}" type="pres">
      <dgm:prSet presAssocID="{EA3FA221-1698-4937-8122-B6A290D803C9}" presName="bgRect" presStyleLbl="bgShp" presStyleIdx="1" presStyleCnt="2"/>
      <dgm:spPr/>
    </dgm:pt>
    <dgm:pt modelId="{FF83397F-6E29-43F0-8969-EC0E804C5823}" type="pres">
      <dgm:prSet presAssocID="{EA3FA221-1698-4937-8122-B6A290D803C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DAE3B4C0-652C-465A-ADDB-588FD4C1740F}" type="pres">
      <dgm:prSet presAssocID="{EA3FA221-1698-4937-8122-B6A290D803C9}" presName="spaceRect" presStyleCnt="0"/>
      <dgm:spPr/>
    </dgm:pt>
    <dgm:pt modelId="{2FCD7B99-2DB4-4B1C-9649-DEB865734399}" type="pres">
      <dgm:prSet presAssocID="{EA3FA221-1698-4937-8122-B6A290D803C9}" presName="parTx" presStyleLbl="revTx" presStyleIdx="1" presStyleCnt="2">
        <dgm:presLayoutVars>
          <dgm:chMax val="0"/>
          <dgm:chPref val="0"/>
        </dgm:presLayoutVars>
      </dgm:prSet>
      <dgm:spPr/>
    </dgm:pt>
  </dgm:ptLst>
  <dgm:cxnLst>
    <dgm:cxn modelId="{00F4AA6C-CCEC-453D-8D77-0F9E393EC9B9}" srcId="{81C1025E-4358-448C-AF91-9725115B534A}" destId="{EC959569-8E20-430C-AB6F-88C0353AA659}" srcOrd="0" destOrd="0" parTransId="{11D06925-649E-444E-9FD5-5F4785DDEC0A}" sibTransId="{3E7893C0-0088-4D64-8648-D353CF81F744}"/>
    <dgm:cxn modelId="{5F304650-6BF7-48A6-8FEB-0A1F4C74E32F}" srcId="{81C1025E-4358-448C-AF91-9725115B534A}" destId="{EA3FA221-1698-4937-8122-B6A290D803C9}" srcOrd="1" destOrd="0" parTransId="{02F33F6B-9A8E-42BA-89F6-00C9A2E3ACFF}" sibTransId="{0D465E18-93F5-41B9-AB19-50AE2BDC0733}"/>
    <dgm:cxn modelId="{C7C9037A-9D37-4EF9-BCE2-28DEA2F25279}" type="presOf" srcId="{EA3FA221-1698-4937-8122-B6A290D803C9}" destId="{2FCD7B99-2DB4-4B1C-9649-DEB865734399}" srcOrd="0" destOrd="0" presId="urn:microsoft.com/office/officeart/2018/2/layout/IconVerticalSolidList"/>
    <dgm:cxn modelId="{07B4EDCD-EDD6-4947-8288-C6CDA179AE2C}" type="presOf" srcId="{EC959569-8E20-430C-AB6F-88C0353AA659}" destId="{79616592-B79F-40E1-812B-07B04B6A66E4}" srcOrd="0" destOrd="0" presId="urn:microsoft.com/office/officeart/2018/2/layout/IconVerticalSolidList"/>
    <dgm:cxn modelId="{5DBBE8E5-684D-4752-B9DC-6938B973C5CE}" type="presOf" srcId="{81C1025E-4358-448C-AF91-9725115B534A}" destId="{EA231CBF-0AA9-43BD-BF9C-7B5AA840863E}" srcOrd="0" destOrd="0" presId="urn:microsoft.com/office/officeart/2018/2/layout/IconVerticalSolidList"/>
    <dgm:cxn modelId="{DBA897B8-8CFC-431B-A1F6-0F4F9777BAC0}" type="presParOf" srcId="{EA231CBF-0AA9-43BD-BF9C-7B5AA840863E}" destId="{3C3BBB8C-6E7C-455A-87D5-CD6CF3724F0F}" srcOrd="0" destOrd="0" presId="urn:microsoft.com/office/officeart/2018/2/layout/IconVerticalSolidList"/>
    <dgm:cxn modelId="{65EADC65-35CE-4DC7-ACF9-972537BA3337}" type="presParOf" srcId="{3C3BBB8C-6E7C-455A-87D5-CD6CF3724F0F}" destId="{B2417721-F9F5-4A5A-9BD9-63DFB67CB773}" srcOrd="0" destOrd="0" presId="urn:microsoft.com/office/officeart/2018/2/layout/IconVerticalSolidList"/>
    <dgm:cxn modelId="{9F957DA2-FBA6-4BDF-9A57-7673945A4C55}" type="presParOf" srcId="{3C3BBB8C-6E7C-455A-87D5-CD6CF3724F0F}" destId="{FF79D22B-67E7-4A87-ACA9-6B51A342B9BC}" srcOrd="1" destOrd="0" presId="urn:microsoft.com/office/officeart/2018/2/layout/IconVerticalSolidList"/>
    <dgm:cxn modelId="{F8D12AB9-3664-48E8-8AC9-3DF36364EA7F}" type="presParOf" srcId="{3C3BBB8C-6E7C-455A-87D5-CD6CF3724F0F}" destId="{B49C81B7-0B05-46CC-B7BF-9F217DF94F6E}" srcOrd="2" destOrd="0" presId="urn:microsoft.com/office/officeart/2018/2/layout/IconVerticalSolidList"/>
    <dgm:cxn modelId="{09C47B9A-A7C8-49A4-9A10-BF264DD8942F}" type="presParOf" srcId="{3C3BBB8C-6E7C-455A-87D5-CD6CF3724F0F}" destId="{79616592-B79F-40E1-812B-07B04B6A66E4}" srcOrd="3" destOrd="0" presId="urn:microsoft.com/office/officeart/2018/2/layout/IconVerticalSolidList"/>
    <dgm:cxn modelId="{FF92E0CD-D616-4981-BABF-A7E33A0BC658}" type="presParOf" srcId="{EA231CBF-0AA9-43BD-BF9C-7B5AA840863E}" destId="{BCC855A4-19F1-4D78-807E-9CE6A29130D8}" srcOrd="1" destOrd="0" presId="urn:microsoft.com/office/officeart/2018/2/layout/IconVerticalSolidList"/>
    <dgm:cxn modelId="{C3B0AF74-0CED-43FC-9DF8-F0F2A11DC1CB}" type="presParOf" srcId="{EA231CBF-0AA9-43BD-BF9C-7B5AA840863E}" destId="{940DF6AA-3F4C-434F-80BD-6FAD82155F08}" srcOrd="2" destOrd="0" presId="urn:microsoft.com/office/officeart/2018/2/layout/IconVerticalSolidList"/>
    <dgm:cxn modelId="{97DDBF53-448A-4BA7-9124-4704FA7F655F}" type="presParOf" srcId="{940DF6AA-3F4C-434F-80BD-6FAD82155F08}" destId="{22AA23E1-52A3-4CA1-B183-C315123277B4}" srcOrd="0" destOrd="0" presId="urn:microsoft.com/office/officeart/2018/2/layout/IconVerticalSolidList"/>
    <dgm:cxn modelId="{39F748AE-D15C-4B76-8049-BB79B044D340}" type="presParOf" srcId="{940DF6AA-3F4C-434F-80BD-6FAD82155F08}" destId="{FF83397F-6E29-43F0-8969-EC0E804C5823}" srcOrd="1" destOrd="0" presId="urn:microsoft.com/office/officeart/2018/2/layout/IconVerticalSolidList"/>
    <dgm:cxn modelId="{42ACC080-FC2C-4D09-908D-3374AFD96FEE}" type="presParOf" srcId="{940DF6AA-3F4C-434F-80BD-6FAD82155F08}" destId="{DAE3B4C0-652C-465A-ADDB-588FD4C1740F}" srcOrd="2" destOrd="0" presId="urn:microsoft.com/office/officeart/2018/2/layout/IconVerticalSolidList"/>
    <dgm:cxn modelId="{D78B130E-35D8-4953-8ECC-3A84400BA1F6}" type="presParOf" srcId="{940DF6AA-3F4C-434F-80BD-6FAD82155F08}" destId="{2FCD7B99-2DB4-4B1C-9649-DEB8657343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B79BB1-8E0B-46D3-ACE2-3FAF7DBED4B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7F05F9F-0970-4681-B6A6-19A46A41B9AF}">
      <dgm:prSet custT="1"/>
      <dgm:spPr/>
      <dgm:t>
        <a:bodyPr/>
        <a:lstStyle/>
        <a:p>
          <a:pPr>
            <a:lnSpc>
              <a:spcPct val="100000"/>
            </a:lnSpc>
          </a:pPr>
          <a:r>
            <a:rPr lang="en-US" sz="2800"/>
            <a:t>supplement fills the “gaps” of Medicare A &amp; B</a:t>
          </a:r>
          <a:endParaRPr lang="en-US" sz="2800" dirty="0"/>
        </a:p>
      </dgm:t>
    </dgm:pt>
    <dgm:pt modelId="{8F5DBD4D-42F2-4567-9F78-037F5FB5C89C}" type="parTrans" cxnId="{EC2650CF-AA37-4070-9CB5-20149F05BCBB}">
      <dgm:prSet/>
      <dgm:spPr/>
      <dgm:t>
        <a:bodyPr/>
        <a:lstStyle/>
        <a:p>
          <a:endParaRPr lang="en-US"/>
        </a:p>
      </dgm:t>
    </dgm:pt>
    <dgm:pt modelId="{B1F3F8B8-4528-4E38-BDE6-8E7D4D4DEA1A}" type="sibTrans" cxnId="{EC2650CF-AA37-4070-9CB5-20149F05BCBB}">
      <dgm:prSet/>
      <dgm:spPr/>
      <dgm:t>
        <a:bodyPr/>
        <a:lstStyle/>
        <a:p>
          <a:endParaRPr lang="en-US"/>
        </a:p>
      </dgm:t>
    </dgm:pt>
    <dgm:pt modelId="{DAD10B01-D4FA-45F4-8800-2DE3B6FCAFDF}">
      <dgm:prSet/>
      <dgm:spPr/>
      <dgm:t>
        <a:bodyPr/>
        <a:lstStyle/>
        <a:p>
          <a:pPr>
            <a:lnSpc>
              <a:spcPct val="100000"/>
            </a:lnSpc>
          </a:pPr>
          <a:r>
            <a:rPr lang="en-US" dirty="0"/>
            <a:t>pay premium </a:t>
          </a:r>
          <a:r>
            <a:rPr lang="en-US" i="1" dirty="0"/>
            <a:t>in addition </a:t>
          </a:r>
          <a:r>
            <a:rPr lang="en-US" dirty="0"/>
            <a:t>to Part B &amp; Part D premiums</a:t>
          </a:r>
        </a:p>
      </dgm:t>
    </dgm:pt>
    <dgm:pt modelId="{FC0BCEE5-CD79-41D4-9E99-C4519305B95F}" type="parTrans" cxnId="{0A511E4D-D5A8-4616-A9D0-5D9C3B6A156C}">
      <dgm:prSet/>
      <dgm:spPr/>
      <dgm:t>
        <a:bodyPr/>
        <a:lstStyle/>
        <a:p>
          <a:endParaRPr lang="en-US"/>
        </a:p>
      </dgm:t>
    </dgm:pt>
    <dgm:pt modelId="{48BFB23D-B909-4969-A939-C832EFE0B65F}" type="sibTrans" cxnId="{0A511E4D-D5A8-4616-A9D0-5D9C3B6A156C}">
      <dgm:prSet/>
      <dgm:spPr/>
      <dgm:t>
        <a:bodyPr/>
        <a:lstStyle/>
        <a:p>
          <a:endParaRPr lang="en-US"/>
        </a:p>
      </dgm:t>
    </dgm:pt>
    <dgm:pt modelId="{98D11856-1525-4C20-B361-7790C6C7D80C}">
      <dgm:prSet/>
      <dgm:spPr/>
      <dgm:t>
        <a:bodyPr/>
        <a:lstStyle/>
        <a:p>
          <a:pPr>
            <a:lnSpc>
              <a:spcPct val="100000"/>
            </a:lnSpc>
          </a:pPr>
          <a:r>
            <a:rPr lang="en-US" b="1" u="sng"/>
            <a:t>not necessary if you have Medicare Advantage plan</a:t>
          </a:r>
          <a:endParaRPr lang="en-US" dirty="0"/>
        </a:p>
      </dgm:t>
    </dgm:pt>
    <dgm:pt modelId="{F3368F6A-157D-4A3D-9FAC-E1F492D25A5B}" type="parTrans" cxnId="{848DCE02-1ACD-469C-934D-84705118900A}">
      <dgm:prSet/>
      <dgm:spPr/>
      <dgm:t>
        <a:bodyPr/>
        <a:lstStyle/>
        <a:p>
          <a:endParaRPr lang="en-US"/>
        </a:p>
      </dgm:t>
    </dgm:pt>
    <dgm:pt modelId="{EE727AE1-FFF3-4830-A9EB-916164717D45}" type="sibTrans" cxnId="{848DCE02-1ACD-469C-934D-84705118900A}">
      <dgm:prSet/>
      <dgm:spPr/>
      <dgm:t>
        <a:bodyPr/>
        <a:lstStyle/>
        <a:p>
          <a:endParaRPr lang="en-US"/>
        </a:p>
      </dgm:t>
    </dgm:pt>
    <dgm:pt modelId="{1379654A-4F67-4C8D-9A32-AE012DD72AD0}" type="pres">
      <dgm:prSet presAssocID="{14B79BB1-8E0B-46D3-ACE2-3FAF7DBED4BB}" presName="root" presStyleCnt="0">
        <dgm:presLayoutVars>
          <dgm:dir/>
          <dgm:resizeHandles val="exact"/>
        </dgm:presLayoutVars>
      </dgm:prSet>
      <dgm:spPr/>
    </dgm:pt>
    <dgm:pt modelId="{ABDF6DCD-745C-4A9E-B2E9-99F3DE142750}" type="pres">
      <dgm:prSet presAssocID="{A7F05F9F-0970-4681-B6A6-19A46A41B9AF}" presName="compNode" presStyleCnt="0"/>
      <dgm:spPr/>
    </dgm:pt>
    <dgm:pt modelId="{73B4B2EC-C8EE-4B83-99E1-8693C697FB42}" type="pres">
      <dgm:prSet presAssocID="{A7F05F9F-0970-4681-B6A6-19A46A41B9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2C95838A-3AE9-47E3-ADDE-4055813E16C9}" type="pres">
      <dgm:prSet presAssocID="{A7F05F9F-0970-4681-B6A6-19A46A41B9AF}" presName="spaceRect" presStyleCnt="0"/>
      <dgm:spPr/>
    </dgm:pt>
    <dgm:pt modelId="{AF8D8545-DD81-4FDA-9B35-DC766A9D49FD}" type="pres">
      <dgm:prSet presAssocID="{A7F05F9F-0970-4681-B6A6-19A46A41B9AF}" presName="textRect" presStyleLbl="revTx" presStyleIdx="0" presStyleCnt="3">
        <dgm:presLayoutVars>
          <dgm:chMax val="1"/>
          <dgm:chPref val="1"/>
        </dgm:presLayoutVars>
      </dgm:prSet>
      <dgm:spPr/>
    </dgm:pt>
    <dgm:pt modelId="{2FC2B24E-F4A9-4C80-AEE6-EAEB51D6AD19}" type="pres">
      <dgm:prSet presAssocID="{B1F3F8B8-4528-4E38-BDE6-8E7D4D4DEA1A}" presName="sibTrans" presStyleCnt="0"/>
      <dgm:spPr/>
    </dgm:pt>
    <dgm:pt modelId="{E4AD95B9-F94F-4591-AC43-2B9712FD1626}" type="pres">
      <dgm:prSet presAssocID="{DAD10B01-D4FA-45F4-8800-2DE3B6FCAFDF}" presName="compNode" presStyleCnt="0"/>
      <dgm:spPr/>
    </dgm:pt>
    <dgm:pt modelId="{3ECD0061-AE99-4E05-B1C7-D93C746AB030}" type="pres">
      <dgm:prSet presAssocID="{DAD10B01-D4FA-45F4-8800-2DE3B6FCAF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dd"/>
        </a:ext>
      </dgm:extLst>
    </dgm:pt>
    <dgm:pt modelId="{39D4F513-A8DB-469B-959D-3B818FD53FC4}" type="pres">
      <dgm:prSet presAssocID="{DAD10B01-D4FA-45F4-8800-2DE3B6FCAFDF}" presName="spaceRect" presStyleCnt="0"/>
      <dgm:spPr/>
    </dgm:pt>
    <dgm:pt modelId="{E9928B7D-AA0A-48C8-AB39-AF36AF03AA32}" type="pres">
      <dgm:prSet presAssocID="{DAD10B01-D4FA-45F4-8800-2DE3B6FCAFDF}" presName="textRect" presStyleLbl="revTx" presStyleIdx="1" presStyleCnt="3">
        <dgm:presLayoutVars>
          <dgm:chMax val="1"/>
          <dgm:chPref val="1"/>
        </dgm:presLayoutVars>
      </dgm:prSet>
      <dgm:spPr/>
    </dgm:pt>
    <dgm:pt modelId="{D8D417FA-428B-444E-BBFC-B988FD6663B1}" type="pres">
      <dgm:prSet presAssocID="{48BFB23D-B909-4969-A939-C832EFE0B65F}" presName="sibTrans" presStyleCnt="0"/>
      <dgm:spPr/>
    </dgm:pt>
    <dgm:pt modelId="{F5A02CC2-18C8-4386-BBDE-E878E9B1EB3F}" type="pres">
      <dgm:prSet presAssocID="{98D11856-1525-4C20-B361-7790C6C7D80C}" presName="compNode" presStyleCnt="0"/>
      <dgm:spPr/>
    </dgm:pt>
    <dgm:pt modelId="{69A7EE17-53D1-447B-B9B8-F325D5307415}" type="pres">
      <dgm:prSet presAssocID="{98D11856-1525-4C20-B361-7790C6C7D8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808E283C-DE6F-4554-9E46-125A86E0C29D}" type="pres">
      <dgm:prSet presAssocID="{98D11856-1525-4C20-B361-7790C6C7D80C}" presName="spaceRect" presStyleCnt="0"/>
      <dgm:spPr/>
    </dgm:pt>
    <dgm:pt modelId="{074A4A83-ABCD-41F0-8D29-C11B9955CDFD}" type="pres">
      <dgm:prSet presAssocID="{98D11856-1525-4C20-B361-7790C6C7D80C}" presName="textRect" presStyleLbl="revTx" presStyleIdx="2" presStyleCnt="3">
        <dgm:presLayoutVars>
          <dgm:chMax val="1"/>
          <dgm:chPref val="1"/>
        </dgm:presLayoutVars>
      </dgm:prSet>
      <dgm:spPr/>
    </dgm:pt>
  </dgm:ptLst>
  <dgm:cxnLst>
    <dgm:cxn modelId="{848DCE02-1ACD-469C-934D-84705118900A}" srcId="{14B79BB1-8E0B-46D3-ACE2-3FAF7DBED4BB}" destId="{98D11856-1525-4C20-B361-7790C6C7D80C}" srcOrd="2" destOrd="0" parTransId="{F3368F6A-157D-4A3D-9FAC-E1F492D25A5B}" sibTransId="{EE727AE1-FFF3-4830-A9EB-916164717D45}"/>
    <dgm:cxn modelId="{9A00690A-991B-4316-9807-7175B716117F}" type="presOf" srcId="{A7F05F9F-0970-4681-B6A6-19A46A41B9AF}" destId="{AF8D8545-DD81-4FDA-9B35-DC766A9D49FD}" srcOrd="0" destOrd="0" presId="urn:microsoft.com/office/officeart/2018/2/layout/IconLabelList"/>
    <dgm:cxn modelId="{04C3B24C-4B37-417B-BCB0-93F4C645BFFD}" type="presOf" srcId="{14B79BB1-8E0B-46D3-ACE2-3FAF7DBED4BB}" destId="{1379654A-4F67-4C8D-9A32-AE012DD72AD0}" srcOrd="0" destOrd="0" presId="urn:microsoft.com/office/officeart/2018/2/layout/IconLabelList"/>
    <dgm:cxn modelId="{0A511E4D-D5A8-4616-A9D0-5D9C3B6A156C}" srcId="{14B79BB1-8E0B-46D3-ACE2-3FAF7DBED4BB}" destId="{DAD10B01-D4FA-45F4-8800-2DE3B6FCAFDF}" srcOrd="1" destOrd="0" parTransId="{FC0BCEE5-CD79-41D4-9E99-C4519305B95F}" sibTransId="{48BFB23D-B909-4969-A939-C832EFE0B65F}"/>
    <dgm:cxn modelId="{D30A8A6F-7E63-4840-BDFA-4BA77599A1FA}" type="presOf" srcId="{98D11856-1525-4C20-B361-7790C6C7D80C}" destId="{074A4A83-ABCD-41F0-8D29-C11B9955CDFD}" srcOrd="0" destOrd="0" presId="urn:microsoft.com/office/officeart/2018/2/layout/IconLabelList"/>
    <dgm:cxn modelId="{97584777-71EC-4AA1-A5E7-C4C4C3E6B372}" type="presOf" srcId="{DAD10B01-D4FA-45F4-8800-2DE3B6FCAFDF}" destId="{E9928B7D-AA0A-48C8-AB39-AF36AF03AA32}" srcOrd="0" destOrd="0" presId="urn:microsoft.com/office/officeart/2018/2/layout/IconLabelList"/>
    <dgm:cxn modelId="{EC2650CF-AA37-4070-9CB5-20149F05BCBB}" srcId="{14B79BB1-8E0B-46D3-ACE2-3FAF7DBED4BB}" destId="{A7F05F9F-0970-4681-B6A6-19A46A41B9AF}" srcOrd="0" destOrd="0" parTransId="{8F5DBD4D-42F2-4567-9F78-037F5FB5C89C}" sibTransId="{B1F3F8B8-4528-4E38-BDE6-8E7D4D4DEA1A}"/>
    <dgm:cxn modelId="{87C00D8D-158C-467D-BE6E-1D18CC8B7FEA}" type="presParOf" srcId="{1379654A-4F67-4C8D-9A32-AE012DD72AD0}" destId="{ABDF6DCD-745C-4A9E-B2E9-99F3DE142750}" srcOrd="0" destOrd="0" presId="urn:microsoft.com/office/officeart/2018/2/layout/IconLabelList"/>
    <dgm:cxn modelId="{C19DC546-057B-4D3A-892B-7DA5959B34B0}" type="presParOf" srcId="{ABDF6DCD-745C-4A9E-B2E9-99F3DE142750}" destId="{73B4B2EC-C8EE-4B83-99E1-8693C697FB42}" srcOrd="0" destOrd="0" presId="urn:microsoft.com/office/officeart/2018/2/layout/IconLabelList"/>
    <dgm:cxn modelId="{699DD25A-2F44-4DF5-A7D2-D716AF4D7F35}" type="presParOf" srcId="{ABDF6DCD-745C-4A9E-B2E9-99F3DE142750}" destId="{2C95838A-3AE9-47E3-ADDE-4055813E16C9}" srcOrd="1" destOrd="0" presId="urn:microsoft.com/office/officeart/2018/2/layout/IconLabelList"/>
    <dgm:cxn modelId="{44DB5ABB-4B97-4E42-8E35-E642695F0633}" type="presParOf" srcId="{ABDF6DCD-745C-4A9E-B2E9-99F3DE142750}" destId="{AF8D8545-DD81-4FDA-9B35-DC766A9D49FD}" srcOrd="2" destOrd="0" presId="urn:microsoft.com/office/officeart/2018/2/layout/IconLabelList"/>
    <dgm:cxn modelId="{BAC59335-CE38-4CDF-8863-28676EF25726}" type="presParOf" srcId="{1379654A-4F67-4C8D-9A32-AE012DD72AD0}" destId="{2FC2B24E-F4A9-4C80-AEE6-EAEB51D6AD19}" srcOrd="1" destOrd="0" presId="urn:microsoft.com/office/officeart/2018/2/layout/IconLabelList"/>
    <dgm:cxn modelId="{424B6E71-0AA4-4727-A44A-C3A7589FE83F}" type="presParOf" srcId="{1379654A-4F67-4C8D-9A32-AE012DD72AD0}" destId="{E4AD95B9-F94F-4591-AC43-2B9712FD1626}" srcOrd="2" destOrd="0" presId="urn:microsoft.com/office/officeart/2018/2/layout/IconLabelList"/>
    <dgm:cxn modelId="{950B7022-E94F-433C-93A2-C61F0F3B035B}" type="presParOf" srcId="{E4AD95B9-F94F-4591-AC43-2B9712FD1626}" destId="{3ECD0061-AE99-4E05-B1C7-D93C746AB030}" srcOrd="0" destOrd="0" presId="urn:microsoft.com/office/officeart/2018/2/layout/IconLabelList"/>
    <dgm:cxn modelId="{4595B268-73F6-4CBA-8243-AF1311FA2928}" type="presParOf" srcId="{E4AD95B9-F94F-4591-AC43-2B9712FD1626}" destId="{39D4F513-A8DB-469B-959D-3B818FD53FC4}" srcOrd="1" destOrd="0" presId="urn:microsoft.com/office/officeart/2018/2/layout/IconLabelList"/>
    <dgm:cxn modelId="{AB4C5C03-A0DC-4A0D-AF19-8A6C028055B8}" type="presParOf" srcId="{E4AD95B9-F94F-4591-AC43-2B9712FD1626}" destId="{E9928B7D-AA0A-48C8-AB39-AF36AF03AA32}" srcOrd="2" destOrd="0" presId="urn:microsoft.com/office/officeart/2018/2/layout/IconLabelList"/>
    <dgm:cxn modelId="{CD69397F-78AA-40E1-B146-8A6D133F1DB7}" type="presParOf" srcId="{1379654A-4F67-4C8D-9A32-AE012DD72AD0}" destId="{D8D417FA-428B-444E-BBFC-B988FD6663B1}" srcOrd="3" destOrd="0" presId="urn:microsoft.com/office/officeart/2018/2/layout/IconLabelList"/>
    <dgm:cxn modelId="{6EB450C8-9498-4898-8314-1C95F9C97681}" type="presParOf" srcId="{1379654A-4F67-4C8D-9A32-AE012DD72AD0}" destId="{F5A02CC2-18C8-4386-BBDE-E878E9B1EB3F}" srcOrd="4" destOrd="0" presId="urn:microsoft.com/office/officeart/2018/2/layout/IconLabelList"/>
    <dgm:cxn modelId="{4CEF1866-4FA7-4450-89AD-A9E2CA365A9D}" type="presParOf" srcId="{F5A02CC2-18C8-4386-BBDE-E878E9B1EB3F}" destId="{69A7EE17-53D1-447B-B9B8-F325D5307415}" srcOrd="0" destOrd="0" presId="urn:microsoft.com/office/officeart/2018/2/layout/IconLabelList"/>
    <dgm:cxn modelId="{A0F4B2E9-63EC-4039-9A1C-E91B745006BC}" type="presParOf" srcId="{F5A02CC2-18C8-4386-BBDE-E878E9B1EB3F}" destId="{808E283C-DE6F-4554-9E46-125A86E0C29D}" srcOrd="1" destOrd="0" presId="urn:microsoft.com/office/officeart/2018/2/layout/IconLabelList"/>
    <dgm:cxn modelId="{074CD426-1314-4834-8642-433CE24BDA50}" type="presParOf" srcId="{F5A02CC2-18C8-4386-BBDE-E878E9B1EB3F}" destId="{074A4A83-ABCD-41F0-8D29-C11B9955CDF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B3B8F-672F-4471-AAD7-37FD351CAA7B}">
      <dsp:nvSpPr>
        <dsp:cNvPr id="0" name=""/>
        <dsp:cNvSpPr/>
      </dsp:nvSpPr>
      <dsp:spPr>
        <a:xfrm>
          <a:off x="0" y="1132107"/>
          <a:ext cx="3381375" cy="20288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Who I am </a:t>
          </a:r>
        </a:p>
      </dsp:txBody>
      <dsp:txXfrm>
        <a:off x="0" y="1132107"/>
        <a:ext cx="3381375" cy="2028825"/>
      </dsp:txXfrm>
    </dsp:sp>
    <dsp:sp modelId="{239560F6-A6D4-40A4-B9F6-747066D16216}">
      <dsp:nvSpPr>
        <dsp:cNvPr id="0" name=""/>
        <dsp:cNvSpPr/>
      </dsp:nvSpPr>
      <dsp:spPr>
        <a:xfrm>
          <a:off x="3719512" y="1132107"/>
          <a:ext cx="3381375" cy="20288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In case of emergency… </a:t>
          </a:r>
        </a:p>
      </dsp:txBody>
      <dsp:txXfrm>
        <a:off x="3719512" y="1132107"/>
        <a:ext cx="3381375" cy="2028825"/>
      </dsp:txXfrm>
    </dsp:sp>
    <dsp:sp modelId="{DA12E118-15E6-44A8-A3AF-13831756E39F}">
      <dsp:nvSpPr>
        <dsp:cNvPr id="0" name=""/>
        <dsp:cNvSpPr/>
      </dsp:nvSpPr>
      <dsp:spPr>
        <a:xfrm>
          <a:off x="7439025" y="1132107"/>
          <a:ext cx="3381375" cy="20288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Questions </a:t>
          </a:r>
        </a:p>
      </dsp:txBody>
      <dsp:txXfrm>
        <a:off x="7439025" y="1132107"/>
        <a:ext cx="3381375" cy="20288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C05B2-EC93-4D91-B4DB-06DDAB18CFAE}">
      <dsp:nvSpPr>
        <dsp:cNvPr id="0" name=""/>
        <dsp:cNvSpPr/>
      </dsp:nvSpPr>
      <dsp:spPr>
        <a:xfrm>
          <a:off x="0" y="468"/>
          <a:ext cx="11167534" cy="2185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Original Medicare (Parts A &amp; B) </a:t>
          </a:r>
        </a:p>
        <a:p>
          <a:pPr marL="0" lvl="0" indent="0" algn="l" defTabSz="1555750">
            <a:lnSpc>
              <a:spcPct val="90000"/>
            </a:lnSpc>
            <a:spcBef>
              <a:spcPct val="0"/>
            </a:spcBef>
            <a:spcAft>
              <a:spcPct val="35000"/>
            </a:spcAft>
            <a:buNone/>
          </a:pPr>
          <a:r>
            <a:rPr lang="en-US" sz="3500" kern="1200" dirty="0"/>
            <a:t>+ Part D (prescription drug) plan </a:t>
          </a:r>
        </a:p>
        <a:p>
          <a:pPr marL="0" lvl="0" indent="0" algn="l" defTabSz="1555750">
            <a:lnSpc>
              <a:spcPct val="90000"/>
            </a:lnSpc>
            <a:spcBef>
              <a:spcPct val="0"/>
            </a:spcBef>
            <a:spcAft>
              <a:spcPct val="35000"/>
            </a:spcAft>
            <a:buNone/>
          </a:pPr>
          <a:r>
            <a:rPr lang="en-US" sz="3500" kern="1200" dirty="0"/>
            <a:t>+ Medicare supplement </a:t>
          </a:r>
        </a:p>
      </dsp:txBody>
      <dsp:txXfrm>
        <a:off x="106700" y="107168"/>
        <a:ext cx="10954134" cy="1972361"/>
      </dsp:txXfrm>
    </dsp:sp>
    <dsp:sp modelId="{04D0C619-79C0-4153-B2B0-99E0C17E1CC8}">
      <dsp:nvSpPr>
        <dsp:cNvPr id="0" name=""/>
        <dsp:cNvSpPr/>
      </dsp:nvSpPr>
      <dsp:spPr>
        <a:xfrm>
          <a:off x="0" y="2198549"/>
          <a:ext cx="11167534" cy="20418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Medicare Advantage (Part C) </a:t>
          </a:r>
        </a:p>
      </dsp:txBody>
      <dsp:txXfrm>
        <a:off x="99674" y="2298223"/>
        <a:ext cx="10968186" cy="18424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20E7A-B4B2-4B9D-B7BC-7D9D6B66AD5C}">
      <dsp:nvSpPr>
        <dsp:cNvPr id="0" name=""/>
        <dsp:cNvSpPr/>
      </dsp:nvSpPr>
      <dsp:spPr>
        <a:xfrm>
          <a:off x="69797" y="1909"/>
          <a:ext cx="3446230" cy="20677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What is the monthly </a:t>
          </a:r>
          <a:r>
            <a:rPr lang="en-US" sz="3200" kern="1200"/>
            <a:t>premium &amp; </a:t>
          </a:r>
          <a:r>
            <a:rPr lang="en-US" sz="3200" kern="1200" dirty="0"/>
            <a:t>yearly deductible?</a:t>
          </a:r>
        </a:p>
      </dsp:txBody>
      <dsp:txXfrm>
        <a:off x="69797" y="1909"/>
        <a:ext cx="3446230" cy="2067738"/>
      </dsp:txXfrm>
    </dsp:sp>
    <dsp:sp modelId="{52A189CE-7ED5-4BCC-B581-46811DCAB624}">
      <dsp:nvSpPr>
        <dsp:cNvPr id="0" name=""/>
        <dsp:cNvSpPr/>
      </dsp:nvSpPr>
      <dsp:spPr>
        <a:xfrm>
          <a:off x="3860651" y="1909"/>
          <a:ext cx="3446230" cy="2067738"/>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Are all my prescriptions covered in plan’s formulary?</a:t>
          </a:r>
        </a:p>
      </dsp:txBody>
      <dsp:txXfrm>
        <a:off x="3860651" y="1909"/>
        <a:ext cx="3446230" cy="2067738"/>
      </dsp:txXfrm>
    </dsp:sp>
    <dsp:sp modelId="{0787CC67-4A7B-4DD2-BC1B-5A90257FD38B}">
      <dsp:nvSpPr>
        <dsp:cNvPr id="0" name=""/>
        <dsp:cNvSpPr/>
      </dsp:nvSpPr>
      <dsp:spPr>
        <a:xfrm>
          <a:off x="7651505" y="1909"/>
          <a:ext cx="3446230" cy="20677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What copayments will I be responsible for?</a:t>
          </a:r>
        </a:p>
      </dsp:txBody>
      <dsp:txXfrm>
        <a:off x="7651505" y="1909"/>
        <a:ext cx="3446230" cy="2067738"/>
      </dsp:txXfrm>
    </dsp:sp>
    <dsp:sp modelId="{578242BB-F619-4384-A066-505947D762DF}">
      <dsp:nvSpPr>
        <dsp:cNvPr id="0" name=""/>
        <dsp:cNvSpPr/>
      </dsp:nvSpPr>
      <dsp:spPr>
        <a:xfrm>
          <a:off x="69797" y="2414271"/>
          <a:ext cx="3446230" cy="20677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Is my insulin covered at $35/month</a:t>
          </a:r>
          <a:r>
            <a:rPr lang="en-US" sz="3200" kern="1200"/>
            <a:t>?  </a:t>
          </a:r>
          <a:endParaRPr lang="en-US" sz="3200" kern="1200" dirty="0"/>
        </a:p>
      </dsp:txBody>
      <dsp:txXfrm>
        <a:off x="69797" y="2414271"/>
        <a:ext cx="3446230" cy="2067738"/>
      </dsp:txXfrm>
    </dsp:sp>
    <dsp:sp modelId="{49F73CE5-4874-4F9A-8EF1-6DE69AC2D64D}">
      <dsp:nvSpPr>
        <dsp:cNvPr id="0" name=""/>
        <dsp:cNvSpPr/>
      </dsp:nvSpPr>
      <dsp:spPr>
        <a:xfrm>
          <a:off x="3860651" y="2414271"/>
          <a:ext cx="3446230" cy="206773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What pharmacies are preferred or offer the best costs?</a:t>
          </a:r>
        </a:p>
      </dsp:txBody>
      <dsp:txXfrm>
        <a:off x="3860651" y="2414271"/>
        <a:ext cx="3446230" cy="2067738"/>
      </dsp:txXfrm>
    </dsp:sp>
    <dsp:sp modelId="{1DDAA292-7C3A-4A60-80D8-2C61DF076044}">
      <dsp:nvSpPr>
        <dsp:cNvPr id="0" name=""/>
        <dsp:cNvSpPr/>
      </dsp:nvSpPr>
      <dsp:spPr>
        <a:xfrm>
          <a:off x="7651505" y="2414271"/>
          <a:ext cx="3446230" cy="20677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Are there any restrictions from the plan for my medications?  </a:t>
          </a:r>
        </a:p>
      </dsp:txBody>
      <dsp:txXfrm>
        <a:off x="7651505" y="2414271"/>
        <a:ext cx="3446230" cy="20677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C05B2-EC93-4D91-B4DB-06DDAB18CFAE}">
      <dsp:nvSpPr>
        <dsp:cNvPr id="0" name=""/>
        <dsp:cNvSpPr/>
      </dsp:nvSpPr>
      <dsp:spPr>
        <a:xfrm>
          <a:off x="0" y="468"/>
          <a:ext cx="11167534" cy="2185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Original Medicare (Parts A &amp; B) </a:t>
          </a:r>
        </a:p>
        <a:p>
          <a:pPr marL="0" lvl="0" indent="0" algn="l" defTabSz="1555750">
            <a:lnSpc>
              <a:spcPct val="90000"/>
            </a:lnSpc>
            <a:spcBef>
              <a:spcPct val="0"/>
            </a:spcBef>
            <a:spcAft>
              <a:spcPct val="35000"/>
            </a:spcAft>
            <a:buNone/>
          </a:pPr>
          <a:r>
            <a:rPr lang="en-US" sz="3500" kern="1200" dirty="0"/>
            <a:t>+ Part D plan </a:t>
          </a:r>
        </a:p>
        <a:p>
          <a:pPr marL="0" lvl="0" indent="0" algn="l" defTabSz="1555750">
            <a:lnSpc>
              <a:spcPct val="90000"/>
            </a:lnSpc>
            <a:spcBef>
              <a:spcPct val="0"/>
            </a:spcBef>
            <a:spcAft>
              <a:spcPct val="35000"/>
            </a:spcAft>
            <a:buNone/>
          </a:pPr>
          <a:r>
            <a:rPr lang="en-US" sz="3500" kern="1200" dirty="0"/>
            <a:t>+ Medicare supplement </a:t>
          </a:r>
        </a:p>
      </dsp:txBody>
      <dsp:txXfrm>
        <a:off x="106700" y="107168"/>
        <a:ext cx="10954134" cy="1972361"/>
      </dsp:txXfrm>
    </dsp:sp>
    <dsp:sp modelId="{04D0C619-79C0-4153-B2B0-99E0C17E1CC8}">
      <dsp:nvSpPr>
        <dsp:cNvPr id="0" name=""/>
        <dsp:cNvSpPr/>
      </dsp:nvSpPr>
      <dsp:spPr>
        <a:xfrm>
          <a:off x="0" y="2198549"/>
          <a:ext cx="11167534" cy="20418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Medicare Advantage (Part C) </a:t>
          </a:r>
        </a:p>
      </dsp:txBody>
      <dsp:txXfrm>
        <a:off x="99674" y="2298223"/>
        <a:ext cx="10968186" cy="18424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C05B2-EC93-4D91-B4DB-06DDAB18CFAE}">
      <dsp:nvSpPr>
        <dsp:cNvPr id="0" name=""/>
        <dsp:cNvSpPr/>
      </dsp:nvSpPr>
      <dsp:spPr>
        <a:xfrm>
          <a:off x="0" y="108769"/>
          <a:ext cx="9699523" cy="1597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when you turn 65 </a:t>
          </a:r>
        </a:p>
      </dsp:txBody>
      <dsp:txXfrm>
        <a:off x="77962" y="186731"/>
        <a:ext cx="9543599" cy="1441126"/>
      </dsp:txXfrm>
    </dsp:sp>
    <dsp:sp modelId="{04D0C619-79C0-4153-B2B0-99E0C17E1CC8}">
      <dsp:nvSpPr>
        <dsp:cNvPr id="0" name=""/>
        <dsp:cNvSpPr/>
      </dsp:nvSpPr>
      <dsp:spPr>
        <a:xfrm>
          <a:off x="0" y="1893019"/>
          <a:ext cx="9699523" cy="1597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on 25</a:t>
          </a:r>
          <a:r>
            <a:rPr lang="en-US" sz="4000" kern="1200" baseline="30000" dirty="0"/>
            <a:t>th</a:t>
          </a:r>
          <a:r>
            <a:rPr lang="en-US" sz="4000" kern="1200" dirty="0"/>
            <a:t> month of disability benefits (under age 65)</a:t>
          </a:r>
        </a:p>
      </dsp:txBody>
      <dsp:txXfrm>
        <a:off x="77962" y="1970981"/>
        <a:ext cx="9543599" cy="1441126"/>
      </dsp:txXfrm>
    </dsp:sp>
    <dsp:sp modelId="{152BD972-E673-4B8B-9A44-7F327A071C5E}">
      <dsp:nvSpPr>
        <dsp:cNvPr id="0" name=""/>
        <dsp:cNvSpPr/>
      </dsp:nvSpPr>
      <dsp:spPr>
        <a:xfrm>
          <a:off x="0" y="3490069"/>
          <a:ext cx="969952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960"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except for people with ALS or ESRD</a:t>
          </a:r>
        </a:p>
        <a:p>
          <a:pPr marL="571500" lvl="2" indent="-285750" algn="l" defTabSz="1333500">
            <a:lnSpc>
              <a:spcPct val="90000"/>
            </a:lnSpc>
            <a:spcBef>
              <a:spcPct val="0"/>
            </a:spcBef>
            <a:spcAft>
              <a:spcPct val="20000"/>
            </a:spcAft>
            <a:buNone/>
          </a:pPr>
          <a:r>
            <a:rPr lang="en-US" sz="3000" kern="1200" dirty="0"/>
            <a:t>(their benefits start earlier)  </a:t>
          </a:r>
        </a:p>
      </dsp:txBody>
      <dsp:txXfrm>
        <a:off x="0" y="3490069"/>
        <a:ext cx="9699523" cy="1076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F9FFE-8B63-460E-9246-53E78FD2742F}">
      <dsp:nvSpPr>
        <dsp:cNvPr id="0" name=""/>
        <dsp:cNvSpPr/>
      </dsp:nvSpPr>
      <dsp:spPr>
        <a:xfrm>
          <a:off x="0" y="45"/>
          <a:ext cx="5389037" cy="14814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 2 months to </a:t>
          </a:r>
          <a:r>
            <a:rPr lang="en-US" sz="2700" kern="1200" dirty="0"/>
            <a:t>enroll in Part D </a:t>
          </a:r>
        </a:p>
        <a:p>
          <a:pPr marL="0" lvl="0" indent="0" algn="ctr" defTabSz="1244600">
            <a:lnSpc>
              <a:spcPct val="90000"/>
            </a:lnSpc>
            <a:spcBef>
              <a:spcPct val="0"/>
            </a:spcBef>
            <a:spcAft>
              <a:spcPct val="35000"/>
            </a:spcAft>
            <a:buNone/>
          </a:pPr>
          <a:r>
            <a:rPr lang="en-US" sz="2700" kern="1200" dirty="0"/>
            <a:t>and choose drug plan</a:t>
          </a:r>
        </a:p>
      </dsp:txBody>
      <dsp:txXfrm>
        <a:off x="72320" y="72365"/>
        <a:ext cx="5244397" cy="1336835"/>
      </dsp:txXfrm>
    </dsp:sp>
    <dsp:sp modelId="{34C4B5D6-666D-4756-8106-1498A9A73416}">
      <dsp:nvSpPr>
        <dsp:cNvPr id="0" name=""/>
        <dsp:cNvSpPr/>
      </dsp:nvSpPr>
      <dsp:spPr>
        <a:xfrm>
          <a:off x="0" y="1496706"/>
          <a:ext cx="5389037" cy="14814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8 months to enroll in Part B</a:t>
          </a:r>
        </a:p>
      </dsp:txBody>
      <dsp:txXfrm>
        <a:off x="72320" y="1569026"/>
        <a:ext cx="5244397" cy="1336835"/>
      </dsp:txXfrm>
    </dsp:sp>
    <dsp:sp modelId="{264A9A7A-F64D-4ED1-AF62-B01222E6E9AB}">
      <dsp:nvSpPr>
        <dsp:cNvPr id="0" name=""/>
        <dsp:cNvSpPr/>
      </dsp:nvSpPr>
      <dsp:spPr>
        <a:xfrm>
          <a:off x="0" y="2992399"/>
          <a:ext cx="5389037" cy="14814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6 months (from Part B effective date) to choose a supplement without health underwriting</a:t>
          </a:r>
        </a:p>
      </dsp:txBody>
      <dsp:txXfrm>
        <a:off x="72320" y="3064719"/>
        <a:ext cx="5244397" cy="13368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83324-6113-4409-8A83-3AF945114793}">
      <dsp:nvSpPr>
        <dsp:cNvPr id="0" name=""/>
        <dsp:cNvSpPr/>
      </dsp:nvSpPr>
      <dsp:spPr>
        <a:xfrm>
          <a:off x="0" y="1698"/>
          <a:ext cx="11341297" cy="860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24B61-618B-4990-BC6A-FA155DB183D7}">
      <dsp:nvSpPr>
        <dsp:cNvPr id="0" name=""/>
        <dsp:cNvSpPr/>
      </dsp:nvSpPr>
      <dsp:spPr>
        <a:xfrm>
          <a:off x="260444" y="195417"/>
          <a:ext cx="473534" cy="4735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D76A1-A9B7-457E-B103-D1EB13E14FAF}">
      <dsp:nvSpPr>
        <dsp:cNvPr id="0" name=""/>
        <dsp:cNvSpPr/>
      </dsp:nvSpPr>
      <dsp:spPr>
        <a:xfrm>
          <a:off x="994422" y="1698"/>
          <a:ext cx="10346874" cy="86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20" tIns="91120" rIns="91120" bIns="91120" numCol="1" spcCol="1270" anchor="ctr" anchorCtr="0">
          <a:noAutofit/>
        </a:bodyPr>
        <a:lstStyle/>
        <a:p>
          <a:pPr marL="0" lvl="0" indent="0" algn="l" defTabSz="1333500">
            <a:lnSpc>
              <a:spcPct val="100000"/>
            </a:lnSpc>
            <a:spcBef>
              <a:spcPct val="0"/>
            </a:spcBef>
            <a:spcAft>
              <a:spcPct val="35000"/>
            </a:spcAft>
            <a:buNone/>
          </a:pPr>
          <a:r>
            <a:rPr lang="en-US" sz="3000" kern="1200" dirty="0"/>
            <a:t>“</a:t>
          </a:r>
          <a:r>
            <a:rPr lang="en-US" sz="2800" kern="1200" dirty="0"/>
            <a:t>Guard your card</a:t>
          </a:r>
          <a:r>
            <a:rPr lang="en-US" sz="3000" kern="1200" dirty="0"/>
            <a:t>”</a:t>
          </a:r>
        </a:p>
      </dsp:txBody>
      <dsp:txXfrm>
        <a:off x="994422" y="1698"/>
        <a:ext cx="10346874" cy="860972"/>
      </dsp:txXfrm>
    </dsp:sp>
    <dsp:sp modelId="{815CE86B-D506-44F3-9A87-76C51378ECBD}">
      <dsp:nvSpPr>
        <dsp:cNvPr id="0" name=""/>
        <dsp:cNvSpPr/>
      </dsp:nvSpPr>
      <dsp:spPr>
        <a:xfrm>
          <a:off x="0" y="1077913"/>
          <a:ext cx="11341297" cy="860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5C6D8-D624-4D40-8C5E-E3FEA77445F7}">
      <dsp:nvSpPr>
        <dsp:cNvPr id="0" name=""/>
        <dsp:cNvSpPr/>
      </dsp:nvSpPr>
      <dsp:spPr>
        <a:xfrm>
          <a:off x="260444" y="1271632"/>
          <a:ext cx="473534" cy="4735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B1972-A3D0-4D8A-9756-11962E7306C8}">
      <dsp:nvSpPr>
        <dsp:cNvPr id="0" name=""/>
        <dsp:cNvSpPr/>
      </dsp:nvSpPr>
      <dsp:spPr>
        <a:xfrm>
          <a:off x="994422" y="1077913"/>
          <a:ext cx="10346874" cy="86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20" tIns="91120" rIns="91120" bIns="91120" numCol="1" spcCol="1270" anchor="ctr" anchorCtr="0">
          <a:noAutofit/>
        </a:bodyPr>
        <a:lstStyle/>
        <a:p>
          <a:pPr marL="0" lvl="0" indent="0" algn="l" defTabSz="1244600">
            <a:lnSpc>
              <a:spcPct val="100000"/>
            </a:lnSpc>
            <a:spcBef>
              <a:spcPct val="0"/>
            </a:spcBef>
            <a:spcAft>
              <a:spcPct val="35000"/>
            </a:spcAft>
            <a:buNone/>
          </a:pPr>
          <a:r>
            <a:rPr lang="en-US" sz="2800" kern="1200" dirty="0"/>
            <a:t>Don’t answer unknown calls, but track if you </a:t>
          </a:r>
          <a:r>
            <a:rPr lang="en-US" sz="2800" i="1" kern="1200" dirty="0"/>
            <a:t>do</a:t>
          </a:r>
          <a:r>
            <a:rPr lang="en-US" sz="2800" kern="1200" dirty="0"/>
            <a:t> talk to someone</a:t>
          </a:r>
        </a:p>
      </dsp:txBody>
      <dsp:txXfrm>
        <a:off x="994422" y="1077913"/>
        <a:ext cx="10346874" cy="860972"/>
      </dsp:txXfrm>
    </dsp:sp>
    <dsp:sp modelId="{BE95E238-0501-4484-A616-50828AB43476}">
      <dsp:nvSpPr>
        <dsp:cNvPr id="0" name=""/>
        <dsp:cNvSpPr/>
      </dsp:nvSpPr>
      <dsp:spPr>
        <a:xfrm>
          <a:off x="0" y="2154129"/>
          <a:ext cx="11341297" cy="860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2ED11-9ACF-49C8-8E6A-55675B8E6229}">
      <dsp:nvSpPr>
        <dsp:cNvPr id="0" name=""/>
        <dsp:cNvSpPr/>
      </dsp:nvSpPr>
      <dsp:spPr>
        <a:xfrm>
          <a:off x="260444" y="2347847"/>
          <a:ext cx="473534" cy="4735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A8A68-6EB2-482F-8A3D-A14EA177973A}">
      <dsp:nvSpPr>
        <dsp:cNvPr id="0" name=""/>
        <dsp:cNvSpPr/>
      </dsp:nvSpPr>
      <dsp:spPr>
        <a:xfrm>
          <a:off x="994422" y="2154129"/>
          <a:ext cx="10346874" cy="86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20" tIns="91120" rIns="91120" bIns="91120" numCol="1" spcCol="1270" anchor="ctr" anchorCtr="0">
          <a:noAutofit/>
        </a:bodyPr>
        <a:lstStyle/>
        <a:p>
          <a:pPr marL="0" lvl="0" indent="0" algn="l" defTabSz="1244600">
            <a:lnSpc>
              <a:spcPct val="100000"/>
            </a:lnSpc>
            <a:spcBef>
              <a:spcPct val="0"/>
            </a:spcBef>
            <a:spcAft>
              <a:spcPct val="35000"/>
            </a:spcAft>
            <a:buNone/>
          </a:pPr>
          <a:r>
            <a:rPr lang="en-US" sz="2800" kern="1200" dirty="0"/>
            <a:t>Open your mail &amp; report unexpected healthcare packages </a:t>
          </a:r>
        </a:p>
      </dsp:txBody>
      <dsp:txXfrm>
        <a:off x="994422" y="2154129"/>
        <a:ext cx="10346874" cy="860972"/>
      </dsp:txXfrm>
    </dsp:sp>
    <dsp:sp modelId="{7E4C16EB-977D-4961-ADDB-20E09D20A696}">
      <dsp:nvSpPr>
        <dsp:cNvPr id="0" name=""/>
        <dsp:cNvSpPr/>
      </dsp:nvSpPr>
      <dsp:spPr>
        <a:xfrm>
          <a:off x="0" y="3230344"/>
          <a:ext cx="11341297" cy="860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047BD-E7A4-4BB2-8F00-BA62C855571D}">
      <dsp:nvSpPr>
        <dsp:cNvPr id="0" name=""/>
        <dsp:cNvSpPr/>
      </dsp:nvSpPr>
      <dsp:spPr>
        <a:xfrm>
          <a:off x="260444" y="3424062"/>
          <a:ext cx="473534" cy="4735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6954EA-9B1C-47E7-B926-85CCE48B78B1}">
      <dsp:nvSpPr>
        <dsp:cNvPr id="0" name=""/>
        <dsp:cNvSpPr/>
      </dsp:nvSpPr>
      <dsp:spPr>
        <a:xfrm>
          <a:off x="994422" y="3230344"/>
          <a:ext cx="10346874" cy="86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20" tIns="91120" rIns="91120" bIns="91120" numCol="1" spcCol="1270" anchor="ctr" anchorCtr="0">
          <a:noAutofit/>
        </a:bodyPr>
        <a:lstStyle/>
        <a:p>
          <a:pPr marL="0" lvl="0" indent="0" algn="l" defTabSz="1244600">
            <a:lnSpc>
              <a:spcPct val="100000"/>
            </a:lnSpc>
            <a:spcBef>
              <a:spcPct val="0"/>
            </a:spcBef>
            <a:spcAft>
              <a:spcPct val="35000"/>
            </a:spcAft>
            <a:buNone/>
          </a:pPr>
          <a:r>
            <a:rPr lang="en-US" sz="2800" kern="1200" dirty="0"/>
            <a:t>Review your Medicare notices for proper charges &amp; services</a:t>
          </a:r>
        </a:p>
      </dsp:txBody>
      <dsp:txXfrm>
        <a:off x="994422" y="3230344"/>
        <a:ext cx="10346874" cy="8609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E5E1C-AC8A-48A4-8B62-8FCD33E03C1E}">
      <dsp:nvSpPr>
        <dsp:cNvPr id="0" name=""/>
        <dsp:cNvSpPr/>
      </dsp:nvSpPr>
      <dsp:spPr>
        <a:xfrm>
          <a:off x="0" y="778477"/>
          <a:ext cx="11037849" cy="1437189"/>
        </a:xfrm>
        <a:prstGeom prst="roundRect">
          <a:avLst>
            <a:gd name="adj" fmla="val 10000"/>
          </a:avLst>
        </a:prstGeom>
        <a:solidFill>
          <a:srgbClr val="1B449F"/>
        </a:solidFill>
        <a:ln>
          <a:noFill/>
        </a:ln>
        <a:effectLst/>
      </dsp:spPr>
      <dsp:style>
        <a:lnRef idx="0">
          <a:scrgbClr r="0" g="0" b="0"/>
        </a:lnRef>
        <a:fillRef idx="1">
          <a:scrgbClr r="0" g="0" b="0"/>
        </a:fillRef>
        <a:effectRef idx="0">
          <a:scrgbClr r="0" g="0" b="0"/>
        </a:effectRef>
        <a:fontRef idx="minor"/>
      </dsp:style>
    </dsp:sp>
    <dsp:sp modelId="{2DF3246F-6872-471C-9FD1-4D2029D10E19}">
      <dsp:nvSpPr>
        <dsp:cNvPr id="0" name=""/>
        <dsp:cNvSpPr/>
      </dsp:nvSpPr>
      <dsp:spPr>
        <a:xfrm>
          <a:off x="434749" y="1101844"/>
          <a:ext cx="790453" cy="790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079229-1896-4047-ACED-B4460DAD6ED7}">
      <dsp:nvSpPr>
        <dsp:cNvPr id="0" name=""/>
        <dsp:cNvSpPr/>
      </dsp:nvSpPr>
      <dsp:spPr>
        <a:xfrm>
          <a:off x="1659953" y="778477"/>
          <a:ext cx="9377895" cy="1437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03" tIns="152103" rIns="152103" bIns="152103"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onstantia" panose="02030602050306030303" pitchFamily="18" charset="0"/>
            </a:rPr>
            <a:t>Medicare offers a continuous glucose monitor (CGM) benefit only once every five years</a:t>
          </a:r>
        </a:p>
      </dsp:txBody>
      <dsp:txXfrm>
        <a:off x="1659953" y="778477"/>
        <a:ext cx="9377895" cy="1437189"/>
      </dsp:txXfrm>
    </dsp:sp>
    <dsp:sp modelId="{26343C3B-A115-4F58-90A3-840C13A002A8}">
      <dsp:nvSpPr>
        <dsp:cNvPr id="0" name=""/>
        <dsp:cNvSpPr/>
      </dsp:nvSpPr>
      <dsp:spPr>
        <a:xfrm>
          <a:off x="0" y="2574963"/>
          <a:ext cx="11037849" cy="1437189"/>
        </a:xfrm>
        <a:prstGeom prst="roundRect">
          <a:avLst>
            <a:gd name="adj" fmla="val 10000"/>
          </a:avLst>
        </a:prstGeom>
        <a:solidFill>
          <a:srgbClr val="1B449F"/>
        </a:solidFill>
        <a:ln>
          <a:noFill/>
        </a:ln>
        <a:effectLst/>
      </dsp:spPr>
      <dsp:style>
        <a:lnRef idx="0">
          <a:scrgbClr r="0" g="0" b="0"/>
        </a:lnRef>
        <a:fillRef idx="1">
          <a:scrgbClr r="0" g="0" b="0"/>
        </a:fillRef>
        <a:effectRef idx="0">
          <a:scrgbClr r="0" g="0" b="0"/>
        </a:effectRef>
        <a:fontRef idx="minor"/>
      </dsp:style>
    </dsp:sp>
    <dsp:sp modelId="{BC06CFB8-429E-4F5B-BEE3-7EB104B50F25}">
      <dsp:nvSpPr>
        <dsp:cNvPr id="0" name=""/>
        <dsp:cNvSpPr/>
      </dsp:nvSpPr>
      <dsp:spPr>
        <a:xfrm>
          <a:off x="434749" y="2898331"/>
          <a:ext cx="790453" cy="7904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93080D-E5DA-4FD7-BCA9-D9FACEBA320F}">
      <dsp:nvSpPr>
        <dsp:cNvPr id="0" name=""/>
        <dsp:cNvSpPr/>
      </dsp:nvSpPr>
      <dsp:spPr>
        <a:xfrm>
          <a:off x="1659953" y="2574963"/>
          <a:ext cx="9377895" cy="1437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03" tIns="152103" rIns="152103" bIns="152103"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latin typeface="Constantia" panose="02030602050306030303" pitchFamily="18" charset="0"/>
            </a:rPr>
            <a:t>CGM claims that aren’t reported to Medicare as fraud can prevent beneficiary from receiving one in the future—even if it is medically necessary</a:t>
          </a:r>
        </a:p>
      </dsp:txBody>
      <dsp:txXfrm>
        <a:off x="1659953" y="2574963"/>
        <a:ext cx="9377895" cy="1437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DDA10-4C19-44A3-B4A3-DF07C9F13304}">
      <dsp:nvSpPr>
        <dsp:cNvPr id="0" name=""/>
        <dsp:cNvSpPr/>
      </dsp:nvSpPr>
      <dsp:spPr>
        <a:xfrm>
          <a:off x="2057891" y="1892"/>
          <a:ext cx="8231565" cy="8304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15" tIns="210933" rIns="159715" bIns="210933" numCol="1" spcCol="1270" anchor="ctr" anchorCtr="0">
          <a:noAutofit/>
        </a:bodyPr>
        <a:lstStyle/>
        <a:p>
          <a:pPr marL="0" lvl="0" indent="0" algn="l" defTabSz="1066800">
            <a:lnSpc>
              <a:spcPct val="90000"/>
            </a:lnSpc>
            <a:spcBef>
              <a:spcPct val="0"/>
            </a:spcBef>
            <a:spcAft>
              <a:spcPct val="35000"/>
            </a:spcAft>
            <a:buNone/>
          </a:pPr>
          <a:r>
            <a:rPr lang="en-US" sz="2400" kern="1200" dirty="0"/>
            <a:t>the basic parts of Medicare coverage </a:t>
          </a:r>
        </a:p>
      </dsp:txBody>
      <dsp:txXfrm>
        <a:off x="2057891" y="1892"/>
        <a:ext cx="8231565" cy="830443"/>
      </dsp:txXfrm>
    </dsp:sp>
    <dsp:sp modelId="{0A0702DE-D5D1-4923-802F-382100AABFB8}">
      <dsp:nvSpPr>
        <dsp:cNvPr id="0" name=""/>
        <dsp:cNvSpPr/>
      </dsp:nvSpPr>
      <dsp:spPr>
        <a:xfrm>
          <a:off x="0" y="1892"/>
          <a:ext cx="2057891" cy="830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97" tIns="82029" rIns="108897" bIns="82029" numCol="1" spcCol="1270" anchor="ctr" anchorCtr="0">
          <a:noAutofit/>
        </a:bodyPr>
        <a:lstStyle/>
        <a:p>
          <a:pPr marL="0" lvl="0" indent="0" algn="ctr" defTabSz="1244600">
            <a:lnSpc>
              <a:spcPct val="90000"/>
            </a:lnSpc>
            <a:spcBef>
              <a:spcPct val="0"/>
            </a:spcBef>
            <a:spcAft>
              <a:spcPct val="35000"/>
            </a:spcAft>
            <a:buNone/>
          </a:pPr>
          <a:r>
            <a:rPr lang="en-US" sz="2800" kern="1200" dirty="0"/>
            <a:t>Explain  </a:t>
          </a:r>
        </a:p>
      </dsp:txBody>
      <dsp:txXfrm>
        <a:off x="0" y="1892"/>
        <a:ext cx="2057891" cy="830443"/>
      </dsp:txXfrm>
    </dsp:sp>
    <dsp:sp modelId="{EE346570-3E35-4BBE-AC3C-0F99C538984F}">
      <dsp:nvSpPr>
        <dsp:cNvPr id="0" name=""/>
        <dsp:cNvSpPr/>
      </dsp:nvSpPr>
      <dsp:spPr>
        <a:xfrm>
          <a:off x="2057891" y="882163"/>
          <a:ext cx="8231565" cy="8304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15" tIns="210933" rIns="159715" bIns="210933" numCol="1" spcCol="1270" anchor="ctr" anchorCtr="0">
          <a:noAutofit/>
        </a:bodyPr>
        <a:lstStyle/>
        <a:p>
          <a:pPr marL="0" lvl="0" indent="0" algn="l" defTabSz="1066800">
            <a:lnSpc>
              <a:spcPct val="90000"/>
            </a:lnSpc>
            <a:spcBef>
              <a:spcPct val="0"/>
            </a:spcBef>
            <a:spcAft>
              <a:spcPct val="35000"/>
            </a:spcAft>
            <a:buNone/>
          </a:pPr>
          <a:r>
            <a:rPr lang="en-US" sz="2400" kern="1200" dirty="0"/>
            <a:t>some of your Medicare choices</a:t>
          </a:r>
        </a:p>
      </dsp:txBody>
      <dsp:txXfrm>
        <a:off x="2057891" y="882163"/>
        <a:ext cx="8231565" cy="830443"/>
      </dsp:txXfrm>
    </dsp:sp>
    <dsp:sp modelId="{7CE9D286-5F5C-4CBE-9AD1-B873B31962E4}">
      <dsp:nvSpPr>
        <dsp:cNvPr id="0" name=""/>
        <dsp:cNvSpPr/>
      </dsp:nvSpPr>
      <dsp:spPr>
        <a:xfrm>
          <a:off x="0" y="882163"/>
          <a:ext cx="2057891" cy="830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97" tIns="82029" rIns="108897" bIns="82029" numCol="1" spcCol="1270" anchor="ctr" anchorCtr="0">
          <a:noAutofit/>
        </a:bodyPr>
        <a:lstStyle/>
        <a:p>
          <a:pPr marL="0" lvl="0" indent="0" algn="ctr" defTabSz="1244600">
            <a:lnSpc>
              <a:spcPct val="90000"/>
            </a:lnSpc>
            <a:spcBef>
              <a:spcPct val="0"/>
            </a:spcBef>
            <a:spcAft>
              <a:spcPct val="35000"/>
            </a:spcAft>
            <a:buNone/>
          </a:pPr>
          <a:r>
            <a:rPr lang="en-US" sz="2800" kern="1200" dirty="0"/>
            <a:t>Highlight </a:t>
          </a:r>
        </a:p>
      </dsp:txBody>
      <dsp:txXfrm>
        <a:off x="0" y="882163"/>
        <a:ext cx="2057891" cy="830443"/>
      </dsp:txXfrm>
    </dsp:sp>
    <dsp:sp modelId="{79E6F512-D0EB-4149-B161-71A4E3D4E6AD}">
      <dsp:nvSpPr>
        <dsp:cNvPr id="0" name=""/>
        <dsp:cNvSpPr/>
      </dsp:nvSpPr>
      <dsp:spPr>
        <a:xfrm>
          <a:off x="2057891" y="1762433"/>
          <a:ext cx="8231565" cy="8304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15" tIns="210933" rIns="159715" bIns="210933" numCol="1" spcCol="1270" anchor="ctr" anchorCtr="0">
          <a:noAutofit/>
        </a:bodyPr>
        <a:lstStyle/>
        <a:p>
          <a:pPr marL="0" lvl="0" indent="0" algn="l" defTabSz="1066800">
            <a:lnSpc>
              <a:spcPct val="90000"/>
            </a:lnSpc>
            <a:spcBef>
              <a:spcPct val="0"/>
            </a:spcBef>
            <a:spcAft>
              <a:spcPct val="35000"/>
            </a:spcAft>
            <a:buNone/>
          </a:pPr>
          <a:r>
            <a:rPr lang="en-US" sz="2400" kern="1200" dirty="0"/>
            <a:t>eligibility and enrollment</a:t>
          </a:r>
        </a:p>
      </dsp:txBody>
      <dsp:txXfrm>
        <a:off x="2057891" y="1762433"/>
        <a:ext cx="8231565" cy="830443"/>
      </dsp:txXfrm>
    </dsp:sp>
    <dsp:sp modelId="{B425D617-1ED2-4CE6-861E-64A6B4B99FAA}">
      <dsp:nvSpPr>
        <dsp:cNvPr id="0" name=""/>
        <dsp:cNvSpPr/>
      </dsp:nvSpPr>
      <dsp:spPr>
        <a:xfrm>
          <a:off x="0" y="1762433"/>
          <a:ext cx="2057891" cy="830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97" tIns="82029" rIns="108897" bIns="82029" numCol="1" spcCol="1270" anchor="ctr" anchorCtr="0">
          <a:noAutofit/>
        </a:bodyPr>
        <a:lstStyle/>
        <a:p>
          <a:pPr marL="0" lvl="0" indent="0" algn="ctr" defTabSz="1244600">
            <a:lnSpc>
              <a:spcPct val="90000"/>
            </a:lnSpc>
            <a:spcBef>
              <a:spcPct val="0"/>
            </a:spcBef>
            <a:spcAft>
              <a:spcPct val="35000"/>
            </a:spcAft>
            <a:buNone/>
          </a:pPr>
          <a:r>
            <a:rPr lang="en-US" sz="2800" kern="1200" dirty="0"/>
            <a:t>Discuss</a:t>
          </a:r>
        </a:p>
      </dsp:txBody>
      <dsp:txXfrm>
        <a:off x="0" y="1762433"/>
        <a:ext cx="2057891" cy="830443"/>
      </dsp:txXfrm>
    </dsp:sp>
    <dsp:sp modelId="{4A9E4636-088F-49CC-9057-7F4BAEE48837}">
      <dsp:nvSpPr>
        <dsp:cNvPr id="0" name=""/>
        <dsp:cNvSpPr/>
      </dsp:nvSpPr>
      <dsp:spPr>
        <a:xfrm>
          <a:off x="2057891" y="2642704"/>
          <a:ext cx="8231565" cy="8304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15" tIns="210933" rIns="159715" bIns="210933" numCol="1" spcCol="1270" anchor="ctr" anchorCtr="0">
          <a:noAutofit/>
        </a:bodyPr>
        <a:lstStyle/>
        <a:p>
          <a:pPr marL="0" lvl="0" indent="0" algn="l" defTabSz="1066800">
            <a:lnSpc>
              <a:spcPct val="90000"/>
            </a:lnSpc>
            <a:spcBef>
              <a:spcPct val="0"/>
            </a:spcBef>
            <a:spcAft>
              <a:spcPct val="35000"/>
            </a:spcAft>
            <a:buNone/>
          </a:pPr>
          <a:r>
            <a:rPr lang="en-US" sz="2400" kern="1200" dirty="0"/>
            <a:t>available resources &amp; offer some reminders </a:t>
          </a:r>
        </a:p>
      </dsp:txBody>
      <dsp:txXfrm>
        <a:off x="2057891" y="2642704"/>
        <a:ext cx="8231565" cy="830443"/>
      </dsp:txXfrm>
    </dsp:sp>
    <dsp:sp modelId="{C7B722C1-2475-4FA0-B7C1-7340E6BFF0DD}">
      <dsp:nvSpPr>
        <dsp:cNvPr id="0" name=""/>
        <dsp:cNvSpPr/>
      </dsp:nvSpPr>
      <dsp:spPr>
        <a:xfrm>
          <a:off x="0" y="2642704"/>
          <a:ext cx="2057891" cy="830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97" tIns="82029" rIns="108897" bIns="82029" numCol="1" spcCol="1270" anchor="ctr" anchorCtr="0">
          <a:noAutofit/>
        </a:bodyPr>
        <a:lstStyle/>
        <a:p>
          <a:pPr marL="0" lvl="0" indent="0" algn="ctr" defTabSz="1244600">
            <a:lnSpc>
              <a:spcPct val="90000"/>
            </a:lnSpc>
            <a:spcBef>
              <a:spcPct val="0"/>
            </a:spcBef>
            <a:spcAft>
              <a:spcPct val="35000"/>
            </a:spcAft>
            <a:buNone/>
          </a:pPr>
          <a:r>
            <a:rPr lang="en-US" sz="2800" kern="1200" dirty="0"/>
            <a:t>Show</a:t>
          </a:r>
        </a:p>
      </dsp:txBody>
      <dsp:txXfrm>
        <a:off x="0" y="2642704"/>
        <a:ext cx="2057891" cy="830443"/>
      </dsp:txXfrm>
    </dsp:sp>
    <dsp:sp modelId="{4AB881E2-5A5B-40D8-A41B-5BE5F9FAFE0D}">
      <dsp:nvSpPr>
        <dsp:cNvPr id="0" name=""/>
        <dsp:cNvSpPr/>
      </dsp:nvSpPr>
      <dsp:spPr>
        <a:xfrm>
          <a:off x="2057891" y="3522974"/>
          <a:ext cx="8231565" cy="8304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15" tIns="210933" rIns="159715" bIns="210933" numCol="1" spcCol="1270" anchor="ctr" anchorCtr="0">
          <a:noAutofit/>
        </a:bodyPr>
        <a:lstStyle/>
        <a:p>
          <a:pPr marL="0" lvl="0" indent="0" algn="l" defTabSz="1066800">
            <a:lnSpc>
              <a:spcPct val="90000"/>
            </a:lnSpc>
            <a:spcBef>
              <a:spcPct val="0"/>
            </a:spcBef>
            <a:spcAft>
              <a:spcPct val="35000"/>
            </a:spcAft>
            <a:buNone/>
          </a:pPr>
          <a:r>
            <a:rPr lang="en-US" sz="2400" kern="1200" dirty="0"/>
            <a:t>opportunity to ask clarifying questions</a:t>
          </a:r>
        </a:p>
      </dsp:txBody>
      <dsp:txXfrm>
        <a:off x="2057891" y="3522974"/>
        <a:ext cx="8231565" cy="830443"/>
      </dsp:txXfrm>
    </dsp:sp>
    <dsp:sp modelId="{069D6AC0-A587-4DCE-90EB-3C9DE711FFB1}">
      <dsp:nvSpPr>
        <dsp:cNvPr id="0" name=""/>
        <dsp:cNvSpPr/>
      </dsp:nvSpPr>
      <dsp:spPr>
        <a:xfrm>
          <a:off x="0" y="3522974"/>
          <a:ext cx="2057891" cy="830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97" tIns="82029" rIns="108897" bIns="82029" numCol="1" spcCol="1270" anchor="ctr" anchorCtr="0">
          <a:noAutofit/>
        </a:bodyPr>
        <a:lstStyle/>
        <a:p>
          <a:pPr marL="0" lvl="0" indent="0" algn="ctr" defTabSz="1244600">
            <a:lnSpc>
              <a:spcPct val="90000"/>
            </a:lnSpc>
            <a:spcBef>
              <a:spcPct val="0"/>
            </a:spcBef>
            <a:spcAft>
              <a:spcPct val="35000"/>
            </a:spcAft>
            <a:buNone/>
          </a:pPr>
          <a:r>
            <a:rPr lang="en-US" sz="2800" kern="1200" dirty="0"/>
            <a:t>Provide </a:t>
          </a:r>
        </a:p>
      </dsp:txBody>
      <dsp:txXfrm>
        <a:off x="0" y="3522974"/>
        <a:ext cx="2057891" cy="830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8A5B8-928C-475A-9E52-B025CBC6F058}">
      <dsp:nvSpPr>
        <dsp:cNvPr id="0" name=""/>
        <dsp:cNvSpPr/>
      </dsp:nvSpPr>
      <dsp:spPr>
        <a:xfrm>
          <a:off x="369404" y="0"/>
          <a:ext cx="649053" cy="6490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8F4E4-B1F5-4293-8832-C5D01D4D43E0}">
      <dsp:nvSpPr>
        <dsp:cNvPr id="0" name=""/>
        <dsp:cNvSpPr/>
      </dsp:nvSpPr>
      <dsp:spPr>
        <a:xfrm>
          <a:off x="5452" y="708101"/>
          <a:ext cx="1854437" cy="393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a:solidFill>
                <a:srgbClr val="FF6600"/>
              </a:solidFill>
            </a:rPr>
            <a:t>A</a:t>
          </a:r>
          <a:r>
            <a:rPr lang="en-US" sz="2800" kern="1200" dirty="0">
              <a:solidFill>
                <a:srgbClr val="FF9900"/>
              </a:solidFill>
            </a:rPr>
            <a:t> </a:t>
          </a:r>
          <a:r>
            <a:rPr lang="en-US" sz="2000" kern="1200" dirty="0">
              <a:solidFill>
                <a:srgbClr val="1B449F"/>
              </a:solidFill>
            </a:rPr>
            <a:t>(hospital insurance)</a:t>
          </a:r>
        </a:p>
        <a:p>
          <a:pPr marL="0" lvl="0" indent="0" algn="l" defTabSz="1244600">
            <a:lnSpc>
              <a:spcPct val="100000"/>
            </a:lnSpc>
            <a:spcBef>
              <a:spcPct val="0"/>
            </a:spcBef>
            <a:spcAft>
              <a:spcPct val="35000"/>
            </a:spcAft>
            <a:buNone/>
            <a:defRPr b="1"/>
          </a:pPr>
          <a:r>
            <a:rPr lang="en-US" sz="1800" b="0" kern="1200" dirty="0"/>
            <a:t>Inpatient hospital </a:t>
          </a:r>
        </a:p>
        <a:p>
          <a:pPr marL="0" lvl="0" indent="0" algn="l" defTabSz="1244600">
            <a:lnSpc>
              <a:spcPct val="100000"/>
            </a:lnSpc>
            <a:spcBef>
              <a:spcPct val="0"/>
            </a:spcBef>
            <a:spcAft>
              <a:spcPct val="35000"/>
            </a:spcAft>
            <a:buNone/>
            <a:defRPr b="1"/>
          </a:pPr>
          <a:r>
            <a:rPr lang="en-US" sz="1800" b="0" kern="1200" dirty="0"/>
            <a:t>Skilled nursing facility</a:t>
          </a:r>
        </a:p>
        <a:p>
          <a:pPr marL="0" lvl="0" indent="0" algn="l" defTabSz="1244600">
            <a:lnSpc>
              <a:spcPct val="100000"/>
            </a:lnSpc>
            <a:spcBef>
              <a:spcPct val="0"/>
            </a:spcBef>
            <a:spcAft>
              <a:spcPct val="35000"/>
            </a:spcAft>
            <a:buNone/>
            <a:defRPr b="1"/>
          </a:pPr>
          <a:r>
            <a:rPr lang="en-US" sz="1800" b="0" kern="1200" dirty="0"/>
            <a:t>Home health care </a:t>
          </a:r>
        </a:p>
        <a:p>
          <a:pPr marL="0" lvl="0" indent="0" algn="l" defTabSz="1244600">
            <a:lnSpc>
              <a:spcPct val="100000"/>
            </a:lnSpc>
            <a:spcBef>
              <a:spcPct val="0"/>
            </a:spcBef>
            <a:spcAft>
              <a:spcPct val="35000"/>
            </a:spcAft>
            <a:buNone/>
            <a:defRPr b="1"/>
          </a:pPr>
          <a:r>
            <a:rPr lang="en-US" sz="1800" b="0" kern="1200" dirty="0"/>
            <a:t>Hospice care </a:t>
          </a:r>
          <a:endParaRPr lang="en-US" sz="1400" kern="1200" dirty="0"/>
        </a:p>
      </dsp:txBody>
      <dsp:txXfrm>
        <a:off x="5452" y="708101"/>
        <a:ext cx="1854437" cy="3937852"/>
      </dsp:txXfrm>
    </dsp:sp>
    <dsp:sp modelId="{46FB71D4-009C-4CF7-9E38-E4D6EE71F121}">
      <dsp:nvSpPr>
        <dsp:cNvPr id="0" name=""/>
        <dsp:cNvSpPr/>
      </dsp:nvSpPr>
      <dsp:spPr>
        <a:xfrm>
          <a:off x="8141" y="4558955"/>
          <a:ext cx="1854437" cy="398"/>
        </a:xfrm>
        <a:prstGeom prst="rect">
          <a:avLst/>
        </a:prstGeom>
        <a:noFill/>
        <a:ln>
          <a:noFill/>
        </a:ln>
        <a:effectLst/>
      </dsp:spPr>
      <dsp:style>
        <a:lnRef idx="0">
          <a:scrgbClr r="0" g="0" b="0"/>
        </a:lnRef>
        <a:fillRef idx="0">
          <a:scrgbClr r="0" g="0" b="0"/>
        </a:fillRef>
        <a:effectRef idx="0">
          <a:scrgbClr r="0" g="0" b="0"/>
        </a:effectRef>
        <a:fontRef idx="minor"/>
      </dsp:style>
    </dsp:sp>
    <dsp:sp modelId="{3A82EED1-2E01-4764-85B2-F8ADDED4541A}">
      <dsp:nvSpPr>
        <dsp:cNvPr id="0" name=""/>
        <dsp:cNvSpPr/>
      </dsp:nvSpPr>
      <dsp:spPr>
        <a:xfrm>
          <a:off x="2394853" y="17028"/>
          <a:ext cx="649053" cy="6490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8C444-4FC1-4EAE-AD36-8682A2895BB5}">
      <dsp:nvSpPr>
        <dsp:cNvPr id="0" name=""/>
        <dsp:cNvSpPr/>
      </dsp:nvSpPr>
      <dsp:spPr>
        <a:xfrm>
          <a:off x="2035875" y="698455"/>
          <a:ext cx="1854437" cy="395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a:solidFill>
                <a:srgbClr val="FF6600"/>
              </a:solidFill>
            </a:rPr>
            <a:t>B</a:t>
          </a:r>
          <a:r>
            <a:rPr lang="en-US" sz="2800" kern="1200" dirty="0">
              <a:solidFill>
                <a:srgbClr val="1B449F"/>
              </a:solidFill>
            </a:rPr>
            <a:t> </a:t>
          </a:r>
          <a:r>
            <a:rPr lang="en-US" sz="2000" kern="1200" dirty="0">
              <a:solidFill>
                <a:srgbClr val="1B449F"/>
              </a:solidFill>
            </a:rPr>
            <a:t>(medical insurance) </a:t>
          </a:r>
        </a:p>
        <a:p>
          <a:pPr marL="0" lvl="0" indent="0" algn="l" defTabSz="1244600">
            <a:lnSpc>
              <a:spcPct val="100000"/>
            </a:lnSpc>
            <a:spcBef>
              <a:spcPct val="0"/>
            </a:spcBef>
            <a:spcAft>
              <a:spcPct val="35000"/>
            </a:spcAft>
            <a:buNone/>
            <a:defRPr b="1"/>
          </a:pPr>
          <a:r>
            <a:rPr lang="en-US" sz="1800" b="0" kern="1200" dirty="0"/>
            <a:t>Doctor visits </a:t>
          </a:r>
        </a:p>
        <a:p>
          <a:pPr marL="0" lvl="0" indent="0" algn="l" defTabSz="1244600">
            <a:lnSpc>
              <a:spcPct val="100000"/>
            </a:lnSpc>
            <a:spcBef>
              <a:spcPct val="0"/>
            </a:spcBef>
            <a:spcAft>
              <a:spcPct val="35000"/>
            </a:spcAft>
            <a:buNone/>
            <a:defRPr b="1"/>
          </a:pPr>
          <a:r>
            <a:rPr lang="en-US" sz="1800" b="0" kern="1200" dirty="0"/>
            <a:t>Outpatient services </a:t>
          </a:r>
        </a:p>
        <a:p>
          <a:pPr marL="0" lvl="0" indent="0" algn="l" defTabSz="1244600">
            <a:lnSpc>
              <a:spcPct val="100000"/>
            </a:lnSpc>
            <a:spcBef>
              <a:spcPct val="0"/>
            </a:spcBef>
            <a:spcAft>
              <a:spcPct val="35000"/>
            </a:spcAft>
            <a:buNone/>
            <a:defRPr b="1"/>
          </a:pPr>
          <a:r>
            <a:rPr lang="en-US" sz="1800" b="0" kern="1200" dirty="0"/>
            <a:t>Emergency room </a:t>
          </a:r>
        </a:p>
        <a:p>
          <a:pPr marL="0" lvl="0" indent="0" algn="l" defTabSz="1244600">
            <a:lnSpc>
              <a:spcPct val="100000"/>
            </a:lnSpc>
            <a:spcBef>
              <a:spcPct val="0"/>
            </a:spcBef>
            <a:spcAft>
              <a:spcPct val="35000"/>
            </a:spcAft>
            <a:buNone/>
            <a:defRPr b="1"/>
          </a:pPr>
          <a:r>
            <a:rPr lang="en-US" sz="1800" b="0" kern="1200" dirty="0">
              <a:solidFill>
                <a:schemeClr val="tx1"/>
              </a:solidFill>
            </a:rPr>
            <a:t>Home health care</a:t>
          </a:r>
        </a:p>
        <a:p>
          <a:pPr marL="0" lvl="0" indent="0" algn="l" defTabSz="1244600">
            <a:lnSpc>
              <a:spcPct val="100000"/>
            </a:lnSpc>
            <a:spcBef>
              <a:spcPct val="0"/>
            </a:spcBef>
            <a:spcAft>
              <a:spcPct val="35000"/>
            </a:spcAft>
            <a:buNone/>
            <a:defRPr b="1"/>
          </a:pPr>
          <a:r>
            <a:rPr lang="en-US" sz="1800" b="0" kern="1200" dirty="0"/>
            <a:t>Medical equipment </a:t>
          </a:r>
        </a:p>
      </dsp:txBody>
      <dsp:txXfrm>
        <a:off x="2035875" y="698455"/>
        <a:ext cx="1854437" cy="3957145"/>
      </dsp:txXfrm>
    </dsp:sp>
    <dsp:sp modelId="{C8FF38BB-4957-4967-8D9F-ED35BD5FC156}">
      <dsp:nvSpPr>
        <dsp:cNvPr id="0" name=""/>
        <dsp:cNvSpPr/>
      </dsp:nvSpPr>
      <dsp:spPr>
        <a:xfrm>
          <a:off x="2187105" y="4554132"/>
          <a:ext cx="1854437" cy="398"/>
        </a:xfrm>
        <a:prstGeom prst="rect">
          <a:avLst/>
        </a:prstGeom>
        <a:noFill/>
        <a:ln>
          <a:noFill/>
        </a:ln>
        <a:effectLst/>
      </dsp:spPr>
      <dsp:style>
        <a:lnRef idx="0">
          <a:scrgbClr r="0" g="0" b="0"/>
        </a:lnRef>
        <a:fillRef idx="0">
          <a:scrgbClr r="0" g="0" b="0"/>
        </a:fillRef>
        <a:effectRef idx="0">
          <a:scrgbClr r="0" g="0" b="0"/>
        </a:effectRef>
        <a:fontRef idx="minor"/>
      </dsp:style>
    </dsp:sp>
    <dsp:sp modelId="{F74D694B-48D8-4D4E-B716-D80E4B45CB9C}">
      <dsp:nvSpPr>
        <dsp:cNvPr id="0" name=""/>
        <dsp:cNvSpPr/>
      </dsp:nvSpPr>
      <dsp:spPr>
        <a:xfrm>
          <a:off x="4740170" y="0"/>
          <a:ext cx="649053" cy="6490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CC5E6-2685-4C4B-8A6D-C756A9D555DD}">
      <dsp:nvSpPr>
        <dsp:cNvPr id="0" name=""/>
        <dsp:cNvSpPr/>
      </dsp:nvSpPr>
      <dsp:spPr>
        <a:xfrm>
          <a:off x="4321284" y="657236"/>
          <a:ext cx="1854437" cy="419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a:solidFill>
                <a:srgbClr val="FF6600"/>
              </a:solidFill>
            </a:rPr>
            <a:t>C</a:t>
          </a:r>
          <a:r>
            <a:rPr lang="en-US" sz="2800" kern="1200" dirty="0">
              <a:solidFill>
                <a:srgbClr val="1B449F"/>
              </a:solidFill>
            </a:rPr>
            <a:t> </a:t>
          </a:r>
          <a:r>
            <a:rPr lang="en-US" sz="2000" kern="1200" dirty="0">
              <a:solidFill>
                <a:srgbClr val="1B449F"/>
              </a:solidFill>
            </a:rPr>
            <a:t>(“Medicare Advantage”)</a:t>
          </a:r>
        </a:p>
        <a:p>
          <a:pPr marL="0" lvl="0" indent="0" algn="l" defTabSz="1244600">
            <a:lnSpc>
              <a:spcPct val="100000"/>
            </a:lnSpc>
            <a:spcBef>
              <a:spcPct val="0"/>
            </a:spcBef>
            <a:spcAft>
              <a:spcPct val="35000"/>
            </a:spcAft>
            <a:buNone/>
            <a:defRPr b="1"/>
          </a:pPr>
          <a:r>
            <a:rPr lang="en-US" sz="1800" b="0" kern="1200" dirty="0"/>
            <a:t>bundles </a:t>
          </a:r>
          <a:r>
            <a:rPr lang="en-US" sz="1800" b="0" i="0" kern="1200" dirty="0"/>
            <a:t>Medicare Part A, Part B, and often Part D coverage</a:t>
          </a:r>
        </a:p>
        <a:p>
          <a:pPr marL="0" lvl="0" indent="0" algn="l" defTabSz="1244600">
            <a:lnSpc>
              <a:spcPct val="100000"/>
            </a:lnSpc>
            <a:spcBef>
              <a:spcPct val="0"/>
            </a:spcBef>
            <a:spcAft>
              <a:spcPct val="35000"/>
            </a:spcAft>
            <a:buNone/>
            <a:defRPr b="1"/>
          </a:pPr>
          <a:r>
            <a:rPr lang="en-US" sz="1800" b="0" i="0" kern="1200" dirty="0"/>
            <a:t>Medicare benefits managed by private insurance company </a:t>
          </a:r>
          <a:endParaRPr lang="en-US" sz="1800" b="0" kern="1200" dirty="0"/>
        </a:p>
      </dsp:txBody>
      <dsp:txXfrm>
        <a:off x="4321284" y="657236"/>
        <a:ext cx="1854437" cy="4194474"/>
      </dsp:txXfrm>
    </dsp:sp>
    <dsp:sp modelId="{CE3F161D-0A80-4B77-9C54-3A9C39BAFCBF}">
      <dsp:nvSpPr>
        <dsp:cNvPr id="0" name=""/>
        <dsp:cNvSpPr/>
      </dsp:nvSpPr>
      <dsp:spPr>
        <a:xfrm>
          <a:off x="4366068" y="4494800"/>
          <a:ext cx="1854437" cy="398"/>
        </a:xfrm>
        <a:prstGeom prst="rect">
          <a:avLst/>
        </a:prstGeom>
        <a:noFill/>
        <a:ln>
          <a:noFill/>
        </a:ln>
        <a:effectLst/>
      </dsp:spPr>
      <dsp:style>
        <a:lnRef idx="0">
          <a:scrgbClr r="0" g="0" b="0"/>
        </a:lnRef>
        <a:fillRef idx="0">
          <a:scrgbClr r="0" g="0" b="0"/>
        </a:fillRef>
        <a:effectRef idx="0">
          <a:scrgbClr r="0" g="0" b="0"/>
        </a:effectRef>
        <a:fontRef idx="minor"/>
      </dsp:style>
    </dsp:sp>
    <dsp:sp modelId="{3010C231-61B1-43FC-8953-87B80E713020}">
      <dsp:nvSpPr>
        <dsp:cNvPr id="0" name=""/>
        <dsp:cNvSpPr/>
      </dsp:nvSpPr>
      <dsp:spPr>
        <a:xfrm>
          <a:off x="7264417" y="32052"/>
          <a:ext cx="649053" cy="6490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ACB57-4483-4A07-8634-5943168CED4C}">
      <dsp:nvSpPr>
        <dsp:cNvPr id="0" name=""/>
        <dsp:cNvSpPr/>
      </dsp:nvSpPr>
      <dsp:spPr>
        <a:xfrm>
          <a:off x="6711579" y="692328"/>
          <a:ext cx="2295886" cy="36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a:solidFill>
                <a:srgbClr val="FF6600"/>
              </a:solidFill>
            </a:rPr>
            <a:t>D</a:t>
          </a:r>
          <a:r>
            <a:rPr lang="en-US" sz="2800" kern="1200" dirty="0">
              <a:solidFill>
                <a:srgbClr val="1B449F"/>
              </a:solidFill>
            </a:rPr>
            <a:t> </a:t>
          </a:r>
          <a:r>
            <a:rPr lang="en-US" sz="2000" kern="1200" dirty="0">
              <a:solidFill>
                <a:srgbClr val="1B449F"/>
              </a:solidFill>
            </a:rPr>
            <a:t>(prescription drug coverage)</a:t>
          </a:r>
        </a:p>
        <a:p>
          <a:pPr marL="0" lvl="0" indent="0" algn="l" defTabSz="1244600">
            <a:lnSpc>
              <a:spcPct val="100000"/>
            </a:lnSpc>
            <a:spcBef>
              <a:spcPct val="0"/>
            </a:spcBef>
            <a:spcAft>
              <a:spcPct val="35000"/>
            </a:spcAft>
            <a:buNone/>
            <a:defRPr b="1"/>
          </a:pPr>
          <a:r>
            <a:rPr lang="en-US" sz="1800" b="0" kern="1200" dirty="0"/>
            <a:t>variety of plans to choose from based on your prescriptions &amp; pharmacies </a:t>
          </a:r>
        </a:p>
      </dsp:txBody>
      <dsp:txXfrm>
        <a:off x="6711579" y="692328"/>
        <a:ext cx="2295886" cy="3675875"/>
      </dsp:txXfrm>
    </dsp:sp>
    <dsp:sp modelId="{52A0E8B2-730A-4ED6-B811-98414D5EF313}">
      <dsp:nvSpPr>
        <dsp:cNvPr id="0" name=""/>
        <dsp:cNvSpPr/>
      </dsp:nvSpPr>
      <dsp:spPr>
        <a:xfrm>
          <a:off x="6765756" y="4624449"/>
          <a:ext cx="1854437" cy="398"/>
        </a:xfrm>
        <a:prstGeom prst="rect">
          <a:avLst/>
        </a:prstGeom>
        <a:noFill/>
        <a:ln>
          <a:noFill/>
        </a:ln>
        <a:effectLst/>
      </dsp:spPr>
      <dsp:style>
        <a:lnRef idx="0">
          <a:scrgbClr r="0" g="0" b="0"/>
        </a:lnRef>
        <a:fillRef idx="0">
          <a:scrgbClr r="0" g="0" b="0"/>
        </a:fillRef>
        <a:effectRef idx="0">
          <a:scrgbClr r="0" g="0" b="0"/>
        </a:effectRef>
        <a:fontRef idx="minor"/>
      </dsp:style>
    </dsp:sp>
    <dsp:sp modelId="{F98C6174-C66A-4C72-B8FA-A703775D149B}">
      <dsp:nvSpPr>
        <dsp:cNvPr id="0" name=""/>
        <dsp:cNvSpPr/>
      </dsp:nvSpPr>
      <dsp:spPr>
        <a:xfrm>
          <a:off x="9489784" y="0"/>
          <a:ext cx="649053" cy="64905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6B33A-C074-4020-B81C-A934DCED3CFC}">
      <dsp:nvSpPr>
        <dsp:cNvPr id="0" name=""/>
        <dsp:cNvSpPr/>
      </dsp:nvSpPr>
      <dsp:spPr>
        <a:xfrm>
          <a:off x="9168134" y="621456"/>
          <a:ext cx="1993946" cy="411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en-US" sz="2200" b="1" kern="1200" dirty="0">
              <a:solidFill>
                <a:srgbClr val="1B449F"/>
              </a:solidFill>
            </a:rPr>
            <a:t>Medicare supplement</a:t>
          </a:r>
        </a:p>
        <a:p>
          <a:pPr marL="0" lvl="0" indent="0" algn="l" defTabSz="977900">
            <a:lnSpc>
              <a:spcPct val="100000"/>
            </a:lnSpc>
            <a:spcBef>
              <a:spcPct val="0"/>
            </a:spcBef>
            <a:spcAft>
              <a:spcPct val="35000"/>
            </a:spcAft>
            <a:buNone/>
            <a:defRPr b="1"/>
          </a:pPr>
          <a:r>
            <a:rPr lang="en-US" sz="1800" b="0" kern="1200" dirty="0">
              <a:solidFill>
                <a:schemeClr val="tx1"/>
              </a:solidFill>
            </a:rPr>
            <a:t>aka “Medigap”</a:t>
          </a:r>
        </a:p>
        <a:p>
          <a:pPr marL="0" lvl="0" indent="0" algn="l" defTabSz="977900">
            <a:lnSpc>
              <a:spcPct val="100000"/>
            </a:lnSpc>
            <a:spcBef>
              <a:spcPct val="0"/>
            </a:spcBef>
            <a:spcAft>
              <a:spcPct val="35000"/>
            </a:spcAft>
            <a:buNone/>
            <a:defRPr b="1"/>
          </a:pPr>
          <a:r>
            <a:rPr lang="en-US" sz="1800" b="0" kern="1200" dirty="0">
              <a:solidFill>
                <a:schemeClr val="tx1"/>
              </a:solidFill>
            </a:rPr>
            <a:t>fills in the “gaps” that Medicare doesn’t cover</a:t>
          </a:r>
        </a:p>
        <a:p>
          <a:pPr marL="0" lvl="0" indent="0" algn="l" defTabSz="977900">
            <a:lnSpc>
              <a:spcPct val="100000"/>
            </a:lnSpc>
            <a:spcBef>
              <a:spcPct val="0"/>
            </a:spcBef>
            <a:spcAft>
              <a:spcPct val="35000"/>
            </a:spcAft>
            <a:buNone/>
            <a:defRPr b="1"/>
          </a:pPr>
          <a:r>
            <a:rPr lang="en-US" sz="1800" b="0" kern="1200" dirty="0">
              <a:solidFill>
                <a:schemeClr val="tx1"/>
              </a:solidFill>
            </a:rPr>
            <a:t>sold by private insurance company   </a:t>
          </a:r>
        </a:p>
        <a:p>
          <a:pPr marL="0" lvl="0" indent="0" algn="l" defTabSz="977900">
            <a:lnSpc>
              <a:spcPct val="100000"/>
            </a:lnSpc>
            <a:spcBef>
              <a:spcPct val="0"/>
            </a:spcBef>
            <a:spcAft>
              <a:spcPct val="35000"/>
            </a:spcAft>
            <a:buNone/>
            <a:defRPr b="1"/>
          </a:pPr>
          <a:endParaRPr lang="en-US" sz="2200" b="1" kern="1200" dirty="0">
            <a:solidFill>
              <a:srgbClr val="1B449F"/>
            </a:solidFill>
          </a:endParaRPr>
        </a:p>
        <a:p>
          <a:pPr marL="0" lvl="0" indent="0" algn="l" defTabSz="977900">
            <a:lnSpc>
              <a:spcPct val="100000"/>
            </a:lnSpc>
            <a:spcBef>
              <a:spcPct val="0"/>
            </a:spcBef>
            <a:spcAft>
              <a:spcPct val="35000"/>
            </a:spcAft>
            <a:buNone/>
            <a:defRPr b="1"/>
          </a:pPr>
          <a:endParaRPr lang="en-US" sz="1800" b="0" kern="1200" dirty="0"/>
        </a:p>
      </dsp:txBody>
      <dsp:txXfrm>
        <a:off x="9168134" y="621456"/>
        <a:ext cx="1993946" cy="4119190"/>
      </dsp:txXfrm>
    </dsp:sp>
    <dsp:sp modelId="{75C6010E-A801-4E7C-94E6-3BEA6CD27037}">
      <dsp:nvSpPr>
        <dsp:cNvPr id="0" name=""/>
        <dsp:cNvSpPr/>
      </dsp:nvSpPr>
      <dsp:spPr>
        <a:xfrm>
          <a:off x="9235199" y="4444356"/>
          <a:ext cx="1854437" cy="40735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00925-A29D-4D74-88A8-9AB2564D75EF}">
      <dsp:nvSpPr>
        <dsp:cNvPr id="0" name=""/>
        <dsp:cNvSpPr/>
      </dsp:nvSpPr>
      <dsp:spPr>
        <a:xfrm>
          <a:off x="0" y="19599"/>
          <a:ext cx="9180786"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solidFill>
            </a:rPr>
            <a:t>Part A is usually </a:t>
          </a:r>
          <a:r>
            <a:rPr lang="en-US" sz="3400" b="1" u="sng" kern="1200" dirty="0">
              <a:solidFill>
                <a:schemeClr val="tx1"/>
              </a:solidFill>
            </a:rPr>
            <a:t>premium-free</a:t>
          </a:r>
          <a:r>
            <a:rPr lang="en-US" sz="3400" kern="1200" dirty="0">
              <a:solidFill>
                <a:schemeClr val="tx1"/>
              </a:solidFill>
            </a:rPr>
            <a:t> if you have 40+ quarters of work credit </a:t>
          </a:r>
        </a:p>
      </dsp:txBody>
      <dsp:txXfrm>
        <a:off x="66025" y="85624"/>
        <a:ext cx="9048736" cy="1220470"/>
      </dsp:txXfrm>
    </dsp:sp>
    <dsp:sp modelId="{87183C32-2B94-4E95-9F88-AC558BE847DF}">
      <dsp:nvSpPr>
        <dsp:cNvPr id="0" name=""/>
        <dsp:cNvSpPr/>
      </dsp:nvSpPr>
      <dsp:spPr>
        <a:xfrm>
          <a:off x="0" y="1470040"/>
          <a:ext cx="9180786" cy="1352520"/>
        </a:xfrm>
        <a:prstGeom prst="roundRect">
          <a:avLst/>
        </a:prstGeom>
        <a:solidFill>
          <a:schemeClr val="accent5">
            <a:hueOff val="-1420815"/>
            <a:satOff val="-18433"/>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solidFill>
            </a:rPr>
            <a:t>You may qualify through a spouse’s work record </a:t>
          </a:r>
        </a:p>
      </dsp:txBody>
      <dsp:txXfrm>
        <a:off x="66025" y="1536065"/>
        <a:ext cx="9048736" cy="1220470"/>
      </dsp:txXfrm>
    </dsp:sp>
    <dsp:sp modelId="{65220AD8-0FCC-45E9-8F59-E6E6B65A4690}">
      <dsp:nvSpPr>
        <dsp:cNvPr id="0" name=""/>
        <dsp:cNvSpPr/>
      </dsp:nvSpPr>
      <dsp:spPr>
        <a:xfrm>
          <a:off x="0" y="2920479"/>
          <a:ext cx="9180786" cy="1352520"/>
        </a:xfrm>
        <a:prstGeom prst="roundRect">
          <a:avLst/>
        </a:prstGeom>
        <a:solidFill>
          <a:schemeClr val="accent5">
            <a:hueOff val="-2841630"/>
            <a:satOff val="-36867"/>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solidFill>
            </a:rPr>
            <a:t>Determinations made by Social Security Administration</a:t>
          </a:r>
        </a:p>
      </dsp:txBody>
      <dsp:txXfrm>
        <a:off x="66025" y="2986504"/>
        <a:ext cx="9048736" cy="1220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5B2FB-B43A-4118-A1A9-3D7268E6D023}">
      <dsp:nvSpPr>
        <dsp:cNvPr id="0" name=""/>
        <dsp:cNvSpPr/>
      </dsp:nvSpPr>
      <dsp:spPr>
        <a:xfrm>
          <a:off x="1226" y="425696"/>
          <a:ext cx="2999660" cy="1904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264672-7BD7-46D5-974C-D89B9C87DAED}">
      <dsp:nvSpPr>
        <dsp:cNvPr id="0" name=""/>
        <dsp:cNvSpPr/>
      </dsp:nvSpPr>
      <dsp:spPr>
        <a:xfrm>
          <a:off x="334522" y="742327"/>
          <a:ext cx="2999660" cy="19047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yearly deductible </a:t>
          </a:r>
        </a:p>
        <a:p>
          <a:pPr marL="0" lvl="0" indent="0" algn="ctr" defTabSz="1111250">
            <a:lnSpc>
              <a:spcPct val="90000"/>
            </a:lnSpc>
            <a:spcBef>
              <a:spcPct val="0"/>
            </a:spcBef>
            <a:spcAft>
              <a:spcPct val="35000"/>
            </a:spcAft>
            <a:buNone/>
          </a:pPr>
          <a:r>
            <a:rPr lang="en-US" sz="2500" kern="1200" dirty="0"/>
            <a:t>($283 in 2026)</a:t>
          </a:r>
        </a:p>
      </dsp:txBody>
      <dsp:txXfrm>
        <a:off x="390311" y="798116"/>
        <a:ext cx="2888082" cy="1793206"/>
      </dsp:txXfrm>
    </dsp:sp>
    <dsp:sp modelId="{E40D71BD-937E-4EEF-AF91-70477CB3131F}">
      <dsp:nvSpPr>
        <dsp:cNvPr id="0" name=""/>
        <dsp:cNvSpPr/>
      </dsp:nvSpPr>
      <dsp:spPr>
        <a:xfrm>
          <a:off x="3667478" y="425696"/>
          <a:ext cx="3270679" cy="1904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95250-54BE-45F7-BAF8-D1D041927C80}">
      <dsp:nvSpPr>
        <dsp:cNvPr id="0" name=""/>
        <dsp:cNvSpPr/>
      </dsp:nvSpPr>
      <dsp:spPr>
        <a:xfrm>
          <a:off x="4000774" y="742327"/>
          <a:ext cx="3270679" cy="19047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can go to any provider </a:t>
          </a:r>
          <a:r>
            <a:rPr lang="en-US" sz="2500" b="1" u="sng" kern="1200" dirty="0"/>
            <a:t>within United States</a:t>
          </a:r>
          <a:r>
            <a:rPr lang="en-US" sz="2500" kern="1200" dirty="0"/>
            <a:t> who accepts Medicare</a:t>
          </a:r>
        </a:p>
      </dsp:txBody>
      <dsp:txXfrm>
        <a:off x="4056563" y="798116"/>
        <a:ext cx="3159101" cy="1793206"/>
      </dsp:txXfrm>
    </dsp:sp>
    <dsp:sp modelId="{D5BA71C6-F432-464D-922B-7CE67C4FA61D}">
      <dsp:nvSpPr>
        <dsp:cNvPr id="0" name=""/>
        <dsp:cNvSpPr/>
      </dsp:nvSpPr>
      <dsp:spPr>
        <a:xfrm>
          <a:off x="7604749" y="425696"/>
          <a:ext cx="2999660" cy="1904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1D76F-3B87-4492-8636-11FAAEE93F53}">
      <dsp:nvSpPr>
        <dsp:cNvPr id="0" name=""/>
        <dsp:cNvSpPr/>
      </dsp:nvSpPr>
      <dsp:spPr>
        <a:xfrm>
          <a:off x="7938045" y="742327"/>
          <a:ext cx="2999660" cy="19047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t>approved amount</a:t>
          </a:r>
        </a:p>
        <a:p>
          <a:pPr marL="0" lvl="0" indent="0" algn="ctr" defTabSz="1111250">
            <a:lnSpc>
              <a:spcPct val="90000"/>
            </a:lnSpc>
            <a:spcBef>
              <a:spcPct val="0"/>
            </a:spcBef>
            <a:spcAft>
              <a:spcPct val="35000"/>
            </a:spcAft>
            <a:buNone/>
          </a:pPr>
          <a:r>
            <a:rPr lang="en-US" sz="2500" kern="1200" dirty="0"/>
            <a:t>Medicare pays 80%</a:t>
          </a:r>
        </a:p>
        <a:p>
          <a:pPr marL="0" lvl="0" indent="0" algn="ctr" defTabSz="1111250">
            <a:lnSpc>
              <a:spcPct val="90000"/>
            </a:lnSpc>
            <a:spcBef>
              <a:spcPct val="0"/>
            </a:spcBef>
            <a:spcAft>
              <a:spcPct val="35000"/>
            </a:spcAft>
            <a:buNone/>
          </a:pPr>
          <a:r>
            <a:rPr lang="en-US" sz="2500" kern="1200" dirty="0"/>
            <a:t>you pay 20%</a:t>
          </a:r>
        </a:p>
      </dsp:txBody>
      <dsp:txXfrm>
        <a:off x="7993834" y="798116"/>
        <a:ext cx="2888082" cy="1793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17721-F9F5-4A5A-9BD9-63DFB67CB773}">
      <dsp:nvSpPr>
        <dsp:cNvPr id="0" name=""/>
        <dsp:cNvSpPr/>
      </dsp:nvSpPr>
      <dsp:spPr>
        <a:xfrm>
          <a:off x="0" y="850797"/>
          <a:ext cx="5486400" cy="1570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9D22B-67E7-4A87-ACA9-6B51A342B9BC}">
      <dsp:nvSpPr>
        <dsp:cNvPr id="0" name=""/>
        <dsp:cNvSpPr/>
      </dsp:nvSpPr>
      <dsp:spPr>
        <a:xfrm>
          <a:off x="475137" y="1204205"/>
          <a:ext cx="863886" cy="8638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16592-B79F-40E1-812B-07B04B6A66E4}">
      <dsp:nvSpPr>
        <dsp:cNvPr id="0" name=""/>
        <dsp:cNvSpPr/>
      </dsp:nvSpPr>
      <dsp:spPr>
        <a:xfrm>
          <a:off x="1814162" y="850797"/>
          <a:ext cx="3672237" cy="157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33" tIns="166233" rIns="166233" bIns="166233"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tx1"/>
              </a:solidFill>
            </a:rPr>
            <a:t>$202.90/month</a:t>
          </a:r>
        </a:p>
        <a:p>
          <a:pPr marL="0" lvl="0" indent="0" algn="l" defTabSz="1111250">
            <a:lnSpc>
              <a:spcPct val="100000"/>
            </a:lnSpc>
            <a:spcBef>
              <a:spcPct val="0"/>
            </a:spcBef>
            <a:spcAft>
              <a:spcPct val="35000"/>
            </a:spcAft>
            <a:buNone/>
          </a:pPr>
          <a:r>
            <a:rPr lang="en-US" sz="2500" kern="1200" dirty="0">
              <a:solidFill>
                <a:schemeClr val="tx1"/>
              </a:solidFill>
            </a:rPr>
            <a:t>(in 2026) </a:t>
          </a:r>
        </a:p>
      </dsp:txBody>
      <dsp:txXfrm>
        <a:off x="1814162" y="850797"/>
        <a:ext cx="3672237" cy="1570703"/>
      </dsp:txXfrm>
    </dsp:sp>
    <dsp:sp modelId="{22AA23E1-52A3-4CA1-B183-C315123277B4}">
      <dsp:nvSpPr>
        <dsp:cNvPr id="0" name=""/>
        <dsp:cNvSpPr/>
      </dsp:nvSpPr>
      <dsp:spPr>
        <a:xfrm>
          <a:off x="0" y="2814176"/>
          <a:ext cx="5486400" cy="1570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3397F-6E29-43F0-8969-EC0E804C5823}">
      <dsp:nvSpPr>
        <dsp:cNvPr id="0" name=""/>
        <dsp:cNvSpPr/>
      </dsp:nvSpPr>
      <dsp:spPr>
        <a:xfrm>
          <a:off x="475137" y="3167585"/>
          <a:ext cx="863886" cy="8638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CD7B99-2DB4-4B1C-9649-DEB865734399}">
      <dsp:nvSpPr>
        <dsp:cNvPr id="0" name=""/>
        <dsp:cNvSpPr/>
      </dsp:nvSpPr>
      <dsp:spPr>
        <a:xfrm>
          <a:off x="1814162" y="2814176"/>
          <a:ext cx="3672237" cy="157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33" tIns="166233" rIns="166233" bIns="166233" numCol="1" spcCol="1270" anchor="ctr" anchorCtr="0">
          <a:noAutofit/>
        </a:bodyPr>
        <a:lstStyle/>
        <a:p>
          <a:pPr marL="0" lvl="0" indent="0" algn="l" defTabSz="1111250">
            <a:lnSpc>
              <a:spcPct val="100000"/>
            </a:lnSpc>
            <a:spcBef>
              <a:spcPct val="0"/>
            </a:spcBef>
            <a:spcAft>
              <a:spcPct val="35000"/>
            </a:spcAft>
            <a:buNone/>
          </a:pPr>
          <a:r>
            <a:rPr lang="en-US" sz="2500" kern="1200" dirty="0"/>
            <a:t>usually deducted from Social Security check</a:t>
          </a:r>
        </a:p>
      </dsp:txBody>
      <dsp:txXfrm>
        <a:off x="1814162" y="2814176"/>
        <a:ext cx="3672237" cy="1570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4B2EC-C8EE-4B83-99E1-8693C697FB42}">
      <dsp:nvSpPr>
        <dsp:cNvPr id="0" name=""/>
        <dsp:cNvSpPr/>
      </dsp:nvSpPr>
      <dsp:spPr>
        <a:xfrm>
          <a:off x="1258137" y="649507"/>
          <a:ext cx="1308139" cy="1308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D8545-DD81-4FDA-9B35-DC766A9D49FD}">
      <dsp:nvSpPr>
        <dsp:cNvPr id="0" name=""/>
        <dsp:cNvSpPr/>
      </dsp:nvSpPr>
      <dsp:spPr>
        <a:xfrm>
          <a:off x="458719" y="2418785"/>
          <a:ext cx="2906976"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plan manages your Medicare (A, B, D)</a:t>
          </a:r>
        </a:p>
      </dsp:txBody>
      <dsp:txXfrm>
        <a:off x="458719" y="2418785"/>
        <a:ext cx="2906976" cy="1302539"/>
      </dsp:txXfrm>
    </dsp:sp>
    <dsp:sp modelId="{8BFD425B-232D-4940-BE6D-792DD73058C7}">
      <dsp:nvSpPr>
        <dsp:cNvPr id="0" name=""/>
        <dsp:cNvSpPr/>
      </dsp:nvSpPr>
      <dsp:spPr>
        <a:xfrm>
          <a:off x="4673834" y="649507"/>
          <a:ext cx="1308139" cy="1308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93B073-242C-4729-859D-F3487EF027A1}">
      <dsp:nvSpPr>
        <dsp:cNvPr id="0" name=""/>
        <dsp:cNvSpPr/>
      </dsp:nvSpPr>
      <dsp:spPr>
        <a:xfrm>
          <a:off x="3874416" y="2418785"/>
          <a:ext cx="2906976"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plans sold by private insurance companies</a:t>
          </a:r>
        </a:p>
      </dsp:txBody>
      <dsp:txXfrm>
        <a:off x="3874416" y="2418785"/>
        <a:ext cx="2906976" cy="1302539"/>
      </dsp:txXfrm>
    </dsp:sp>
    <dsp:sp modelId="{854D4C9A-A299-4C29-9359-0FF8A3ADFD9E}">
      <dsp:nvSpPr>
        <dsp:cNvPr id="0" name=""/>
        <dsp:cNvSpPr/>
      </dsp:nvSpPr>
      <dsp:spPr>
        <a:xfrm>
          <a:off x="8089531" y="649507"/>
          <a:ext cx="1308139" cy="1308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B96B0-6E71-47E8-9B2E-468149C8DCB1}">
      <dsp:nvSpPr>
        <dsp:cNvPr id="0" name=""/>
        <dsp:cNvSpPr/>
      </dsp:nvSpPr>
      <dsp:spPr>
        <a:xfrm>
          <a:off x="7290112" y="2418785"/>
          <a:ext cx="2906976"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review your plan annually </a:t>
          </a:r>
        </a:p>
      </dsp:txBody>
      <dsp:txXfrm>
        <a:off x="7290112" y="2418785"/>
        <a:ext cx="2906976" cy="13025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17721-F9F5-4A5A-9BD9-63DFB67CB773}">
      <dsp:nvSpPr>
        <dsp:cNvPr id="0" name=""/>
        <dsp:cNvSpPr/>
      </dsp:nvSpPr>
      <dsp:spPr>
        <a:xfrm>
          <a:off x="0" y="850797"/>
          <a:ext cx="5696838" cy="1570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9D22B-67E7-4A87-ACA9-6B51A342B9BC}">
      <dsp:nvSpPr>
        <dsp:cNvPr id="0" name=""/>
        <dsp:cNvSpPr/>
      </dsp:nvSpPr>
      <dsp:spPr>
        <a:xfrm>
          <a:off x="475137" y="1204205"/>
          <a:ext cx="863886" cy="8638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16592-B79F-40E1-812B-07B04B6A66E4}">
      <dsp:nvSpPr>
        <dsp:cNvPr id="0" name=""/>
        <dsp:cNvSpPr/>
      </dsp:nvSpPr>
      <dsp:spPr>
        <a:xfrm>
          <a:off x="1814162" y="850797"/>
          <a:ext cx="3882675" cy="157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33" tIns="166233" rIns="166233" bIns="166233"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tx1"/>
              </a:solidFill>
            </a:rPr>
            <a:t>range of premiums </a:t>
          </a:r>
        </a:p>
        <a:p>
          <a:pPr marL="0" lvl="0" indent="0" algn="l" defTabSz="1111250">
            <a:lnSpc>
              <a:spcPct val="100000"/>
            </a:lnSpc>
            <a:spcBef>
              <a:spcPct val="0"/>
            </a:spcBef>
            <a:spcAft>
              <a:spcPct val="35000"/>
            </a:spcAft>
            <a:buNone/>
          </a:pPr>
          <a:r>
            <a:rPr lang="en-US" sz="2500" kern="1200" dirty="0">
              <a:solidFill>
                <a:schemeClr val="tx1"/>
              </a:solidFill>
            </a:rPr>
            <a:t>($4.70 to $140.20 in 2026)</a:t>
          </a:r>
        </a:p>
      </dsp:txBody>
      <dsp:txXfrm>
        <a:off x="1814162" y="850797"/>
        <a:ext cx="3882675" cy="1570703"/>
      </dsp:txXfrm>
    </dsp:sp>
    <dsp:sp modelId="{22AA23E1-52A3-4CA1-B183-C315123277B4}">
      <dsp:nvSpPr>
        <dsp:cNvPr id="0" name=""/>
        <dsp:cNvSpPr/>
      </dsp:nvSpPr>
      <dsp:spPr>
        <a:xfrm>
          <a:off x="0" y="2814176"/>
          <a:ext cx="5696838" cy="1570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3397F-6E29-43F0-8969-EC0E804C5823}">
      <dsp:nvSpPr>
        <dsp:cNvPr id="0" name=""/>
        <dsp:cNvSpPr/>
      </dsp:nvSpPr>
      <dsp:spPr>
        <a:xfrm>
          <a:off x="475137" y="3167585"/>
          <a:ext cx="863886" cy="8638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CD7B99-2DB4-4B1C-9649-DEB865734399}">
      <dsp:nvSpPr>
        <dsp:cNvPr id="0" name=""/>
        <dsp:cNvSpPr/>
      </dsp:nvSpPr>
      <dsp:spPr>
        <a:xfrm>
          <a:off x="1814162" y="2814176"/>
          <a:ext cx="3882675" cy="157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33" tIns="166233" rIns="166233" bIns="166233" numCol="1" spcCol="1270" anchor="ctr" anchorCtr="0">
          <a:noAutofit/>
        </a:bodyPr>
        <a:lstStyle/>
        <a:p>
          <a:pPr marL="0" lvl="0" indent="0" algn="l" defTabSz="1111250">
            <a:lnSpc>
              <a:spcPct val="100000"/>
            </a:lnSpc>
            <a:spcBef>
              <a:spcPct val="0"/>
            </a:spcBef>
            <a:spcAft>
              <a:spcPct val="35000"/>
            </a:spcAft>
            <a:buNone/>
          </a:pPr>
          <a:r>
            <a:rPr lang="en-US" sz="2500" kern="1200" dirty="0"/>
            <a:t>deduct from Social Security check or pay plan directly</a:t>
          </a:r>
        </a:p>
      </dsp:txBody>
      <dsp:txXfrm>
        <a:off x="1814162" y="2814176"/>
        <a:ext cx="3882675" cy="15707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4B2EC-C8EE-4B83-99E1-8693C697FB42}">
      <dsp:nvSpPr>
        <dsp:cNvPr id="0" name=""/>
        <dsp:cNvSpPr/>
      </dsp:nvSpPr>
      <dsp:spPr>
        <a:xfrm>
          <a:off x="1258137" y="648225"/>
          <a:ext cx="1308139" cy="1308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D8545-DD81-4FDA-9B35-DC766A9D49FD}">
      <dsp:nvSpPr>
        <dsp:cNvPr id="0" name=""/>
        <dsp:cNvSpPr/>
      </dsp:nvSpPr>
      <dsp:spPr>
        <a:xfrm>
          <a:off x="458719" y="2417606"/>
          <a:ext cx="2906976"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a:t>supplement fills the “gaps” of Medicare A &amp; B</a:t>
          </a:r>
          <a:endParaRPr lang="en-US" sz="2800" kern="1200" dirty="0"/>
        </a:p>
      </dsp:txBody>
      <dsp:txXfrm>
        <a:off x="458719" y="2417606"/>
        <a:ext cx="2906976" cy="1305000"/>
      </dsp:txXfrm>
    </dsp:sp>
    <dsp:sp modelId="{3ECD0061-AE99-4E05-B1C7-D93C746AB030}">
      <dsp:nvSpPr>
        <dsp:cNvPr id="0" name=""/>
        <dsp:cNvSpPr/>
      </dsp:nvSpPr>
      <dsp:spPr>
        <a:xfrm>
          <a:off x="4673834" y="648225"/>
          <a:ext cx="1308139" cy="1308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28B7D-AA0A-48C8-AB39-AF36AF03AA32}">
      <dsp:nvSpPr>
        <dsp:cNvPr id="0" name=""/>
        <dsp:cNvSpPr/>
      </dsp:nvSpPr>
      <dsp:spPr>
        <a:xfrm>
          <a:off x="3874416" y="2417606"/>
          <a:ext cx="2906976"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kern="1200" dirty="0"/>
            <a:t>pay premium </a:t>
          </a:r>
          <a:r>
            <a:rPr lang="en-US" sz="2600" i="1" kern="1200" dirty="0"/>
            <a:t>in addition </a:t>
          </a:r>
          <a:r>
            <a:rPr lang="en-US" sz="2600" kern="1200" dirty="0"/>
            <a:t>to Part B &amp; Part D premiums</a:t>
          </a:r>
        </a:p>
      </dsp:txBody>
      <dsp:txXfrm>
        <a:off x="3874416" y="2417606"/>
        <a:ext cx="2906976" cy="1305000"/>
      </dsp:txXfrm>
    </dsp:sp>
    <dsp:sp modelId="{69A7EE17-53D1-447B-B9B8-F325D5307415}">
      <dsp:nvSpPr>
        <dsp:cNvPr id="0" name=""/>
        <dsp:cNvSpPr/>
      </dsp:nvSpPr>
      <dsp:spPr>
        <a:xfrm>
          <a:off x="8089531" y="648225"/>
          <a:ext cx="1308139" cy="1308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A4A83-ABCD-41F0-8D29-C11B9955CDFD}">
      <dsp:nvSpPr>
        <dsp:cNvPr id="0" name=""/>
        <dsp:cNvSpPr/>
      </dsp:nvSpPr>
      <dsp:spPr>
        <a:xfrm>
          <a:off x="7290112" y="2417606"/>
          <a:ext cx="2906976"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b="1" u="sng" kern="1200"/>
            <a:t>not necessary if you have Medicare Advantage plan</a:t>
          </a:r>
          <a:endParaRPr lang="en-US" sz="2600" kern="1200" dirty="0"/>
        </a:p>
      </dsp:txBody>
      <dsp:txXfrm>
        <a:off x="7290112" y="2417606"/>
        <a:ext cx="2906976" cy="1305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1C8E16-8D13-44C7-8C95-A1E716DE64FC}"/>
              </a:ext>
            </a:extLst>
          </p:cNvPr>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a:extLst>
              <a:ext uri="{FF2B5EF4-FFF2-40B4-BE49-F238E27FC236}">
                <a16:creationId xmlns:a16="http://schemas.microsoft.com/office/drawing/2014/main" id="{5F2CE4B9-C813-4817-BE46-DA51CD01B461}"/>
              </a:ext>
            </a:extLst>
          </p:cNvPr>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BC68C82D-83C1-4952-BA23-5B8D5DE6CFE0}" type="datetimeFigureOut">
              <a:rPr lang="en-US" smtClean="0"/>
              <a:t>2/2/2026</a:t>
            </a:fld>
            <a:endParaRPr lang="en-US"/>
          </a:p>
        </p:txBody>
      </p:sp>
      <p:sp>
        <p:nvSpPr>
          <p:cNvPr id="4" name="Footer Placeholder 3">
            <a:extLst>
              <a:ext uri="{FF2B5EF4-FFF2-40B4-BE49-F238E27FC236}">
                <a16:creationId xmlns:a16="http://schemas.microsoft.com/office/drawing/2014/main" id="{CE3A7927-7FC8-4653-B14C-B3A6F1AF7DF0}"/>
              </a:ext>
            </a:extLst>
          </p:cNvPr>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1D52C8-8F98-47E8-8450-73D71B19C07A}"/>
              </a:ext>
            </a:extLst>
          </p:cNvPr>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00ECE089-14AA-4CA7-B0CF-F0C883BD0B4A}" type="slidenum">
              <a:rPr lang="en-US" smtClean="0"/>
              <a:t>‹#›</a:t>
            </a:fld>
            <a:endParaRPr lang="en-US"/>
          </a:p>
        </p:txBody>
      </p:sp>
    </p:spTree>
    <p:extLst>
      <p:ext uri="{BB962C8B-B14F-4D97-AF65-F5344CB8AC3E}">
        <p14:creationId xmlns:p14="http://schemas.microsoft.com/office/powerpoint/2010/main" val="3340750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7FB63AD4-21DD-E05A-3F6F-4A8532448C6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463B06B8-B49A-6179-4328-FAF4BA91BD15}"/>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a:extLst>
              <a:ext uri="{FF2B5EF4-FFF2-40B4-BE49-F238E27FC236}">
                <a16:creationId xmlns:a16="http://schemas.microsoft.com/office/drawing/2014/main" id="{849E217A-F06E-E20C-537E-D94F7C25BCA5}"/>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11" name="Date Placeholder 10">
            <a:extLst>
              <a:ext uri="{FF2B5EF4-FFF2-40B4-BE49-F238E27FC236}">
                <a16:creationId xmlns:a16="http://schemas.microsoft.com/office/drawing/2014/main" id="{7FF687C9-0B9F-F640-C8CD-5EB6B609030A}"/>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25229EE-AB1A-4680-B778-1CB332682308}" type="datetimeFigureOut">
              <a:rPr lang="en-US" smtClean="0"/>
              <a:t>2/2/2026</a:t>
            </a:fld>
            <a:endParaRPr lang="en-US"/>
          </a:p>
        </p:txBody>
      </p:sp>
      <p:sp>
        <p:nvSpPr>
          <p:cNvPr id="12" name="Notes Placeholder 11">
            <a:extLst>
              <a:ext uri="{FF2B5EF4-FFF2-40B4-BE49-F238E27FC236}">
                <a16:creationId xmlns:a16="http://schemas.microsoft.com/office/drawing/2014/main" id="{07B5F5FA-596A-FD25-DC97-717D9E94AC45}"/>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294E82B8-88BD-25B0-1B76-0D390E8E11A1}"/>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7F1080-E2E5-401B-AE1A-46A2A206932F}" type="slidenum">
              <a:rPr lang="en-US" smtClean="0"/>
              <a:t>‹#›</a:t>
            </a:fld>
            <a:endParaRPr lang="en-US"/>
          </a:p>
        </p:txBody>
      </p:sp>
    </p:spTree>
    <p:extLst>
      <p:ext uri="{BB962C8B-B14F-4D97-AF65-F5344CB8AC3E}">
        <p14:creationId xmlns:p14="http://schemas.microsoft.com/office/powerpoint/2010/main" val="2707958468"/>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a:t>
            </a:fld>
            <a:endParaRPr lang="en-US"/>
          </a:p>
        </p:txBody>
      </p:sp>
    </p:spTree>
    <p:extLst>
      <p:ext uri="{BB962C8B-B14F-4D97-AF65-F5344CB8AC3E}">
        <p14:creationId xmlns:p14="http://schemas.microsoft.com/office/powerpoint/2010/main" val="90396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eaLnBrk="1" hangingPunct="1"/>
            <a:r>
              <a:rPr lang="en-US" sz="1400" b="0" i="0" u="none" strike="noStrike" dirty="0">
                <a:solidFill>
                  <a:srgbClr val="000000"/>
                </a:solidFill>
                <a:effectLst/>
                <a:latin typeface="Calibri" panose="020F0502020204030204" pitchFamily="34" charset="0"/>
              </a:rPr>
              <a:t>Medicare Part B also covers 100% of many preventive services, such as a Welcome to Medicare preventive visit within the first 12 months you have Medicare Part B, a yearly wellness visit, flu and pneumonia vaccines, and other screenings, like mammograms.  You do still need to make sure your provider accepts Medicare.  </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10</a:t>
            </a:fld>
            <a:endParaRPr lang="en-US"/>
          </a:p>
        </p:txBody>
      </p:sp>
    </p:spTree>
    <p:extLst>
      <p:ext uri="{BB962C8B-B14F-4D97-AF65-F5344CB8AC3E}">
        <p14:creationId xmlns:p14="http://schemas.microsoft.com/office/powerpoint/2010/main" val="416984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With Part B, there is a monthly premium.  In 2026, the monthly Part B premium is $202.90 per month, and many people have that directly taken out of their Social Security check.  If you are not receiving Social Security, then you can choose to be billed by Medicare, and you can pay by credit card, check, or money order.</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Your Part B monthly premium may be higher or lower than $202.90, depending on your income.  </a:t>
            </a: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Some people may have their Part B premium covered for them if they make below $1,781 per month as an individual or $2,400 per month as a couple and have limited resources.  Those amounts will change again April 1, 2026.  </a:t>
            </a:r>
            <a:endParaRPr lang="en-US" sz="1400" b="0" dirty="0">
              <a:effectLst/>
            </a:endParaRPr>
          </a:p>
          <a:p>
            <a:endParaRPr lang="en-US" sz="1400" b="0" i="0" u="none" strike="noStrike" dirty="0">
              <a:solidFill>
                <a:srgbClr val="000000"/>
              </a:solidFill>
              <a:effectLst/>
              <a:latin typeface="Calibri" panose="020F0502020204030204" pitchFamily="34" charset="0"/>
            </a:endParaRPr>
          </a:p>
          <a:p>
            <a:r>
              <a:rPr lang="en-US" sz="1400" b="0" i="0" u="none" strike="noStrike" dirty="0">
                <a:solidFill>
                  <a:srgbClr val="000000"/>
                </a:solidFill>
                <a:effectLst/>
                <a:latin typeface="Calibri" panose="020F0502020204030204" pitchFamily="34" charset="0"/>
              </a:rPr>
              <a:t>Other people may pay </a:t>
            </a:r>
            <a:r>
              <a:rPr lang="en-US" sz="1400" b="0" i="1" u="none" strike="noStrike" dirty="0">
                <a:solidFill>
                  <a:srgbClr val="000000"/>
                </a:solidFill>
                <a:effectLst/>
                <a:latin typeface="Calibri" panose="020F0502020204030204" pitchFamily="34" charset="0"/>
              </a:rPr>
              <a:t>more</a:t>
            </a:r>
            <a:r>
              <a:rPr lang="en-US" sz="1400" b="0" i="0" u="none" strike="noStrike" dirty="0">
                <a:solidFill>
                  <a:srgbClr val="000000"/>
                </a:solidFill>
                <a:effectLst/>
                <a:latin typeface="Calibri" panose="020F0502020204030204" pitchFamily="34" charset="0"/>
              </a:rPr>
              <a:t> for their Part B premium – this is called IRMAA, or “Income-Related Monthly Adjusted Amount.”  In 2026, anyone whose income is above $109,000 per year as an individual or above $218,000 per year as a couple would pay an additional IRMAA amount.  In that case, if you are required to pay more, you will be notified through a letter from the Social Security Administration.</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11</a:t>
            </a:fld>
            <a:endParaRPr lang="en-US"/>
          </a:p>
        </p:txBody>
      </p:sp>
    </p:spTree>
    <p:extLst>
      <p:ext uri="{BB962C8B-B14F-4D97-AF65-F5344CB8AC3E}">
        <p14:creationId xmlns:p14="http://schemas.microsoft.com/office/powerpoint/2010/main" val="47225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Next is Part C, commonly called Medicare Advantage or “MA plans.”  Medicare Advantage plans are another way of receiving your Medicare benefits.  These are plans sold by federally-approved private insurance companies who then manage your Medicare benefits based on rules set by the Centers for Medicare and Medicaid Services.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Many Medicare Advantage plans also include coverage for your prescription drugs.  The Medicare Advantage plan you choose will depend on the plans available in your county, what prescriptions you take, and whether the health care providers you use are in the network for the plan.  You can enroll in a plan on medicare.gov, or by calling 1-800-MEDICARE, or by visiting with one of our SHIIP-SMP counselors near you.</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You should review your Medicare Advantage plan every year in the fall to make sure you are in the right one for the upcoming year.  Medicare Advantage plans can change from year-to-year, and the plan you have this year may not be the best or most cost-effective plan for you the next year.  </a:t>
            </a:r>
            <a:endParaRPr lang="en-US" sz="1400" b="0" dirty="0">
              <a:effectLst/>
            </a:endParaRPr>
          </a:p>
          <a:p>
            <a:br>
              <a:rPr lang="en-US" dirty="0"/>
            </a:br>
            <a:endParaRPr lang="en-US" b="1"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12</a:t>
            </a:fld>
            <a:endParaRPr lang="en-US"/>
          </a:p>
        </p:txBody>
      </p:sp>
    </p:spTree>
    <p:extLst>
      <p:ext uri="{BB962C8B-B14F-4D97-AF65-F5344CB8AC3E}">
        <p14:creationId xmlns:p14="http://schemas.microsoft.com/office/powerpoint/2010/main" val="31940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Moving onto Medicare Part D, which is the drug coverage.  Part D covers outpatient prescription drugs.  The Part D plan you choose will depend on the plans available in Iowa – for example, in 2025, there are 14 options to choose from.  You can enroll in a plan on medicare.gov, or by calling 1-800-MEDICARE, or by visiting with one of our SHIIP-SMP counselors near you.</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You should review your Part D plan every year in the fall to make sure you are in the right one for the upcoming year based on coverage and costs for your prescriptions.  Part D plans can also change from year-to-year, and the plan you have this year may not be the best or most cost-effective plan for you the next year.  Not all plans cover all prescriptions.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Medicare Part D also covers some vaccines at no charge, like the shingles, RSV, or TDAP vaccines.  You just need to make sure the pharmacy – or wherever you get the vaccine – can bill your Part D plan.  </a:t>
            </a:r>
            <a:endParaRPr lang="en-US" sz="1400" b="0" dirty="0">
              <a:effectLst/>
            </a:endParaRPr>
          </a:p>
          <a:p>
            <a:br>
              <a:rPr lang="en-US" dirty="0"/>
            </a:br>
            <a:endParaRPr lang="en-US" alt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13</a:t>
            </a:fld>
            <a:endParaRPr lang="en-US"/>
          </a:p>
        </p:txBody>
      </p:sp>
    </p:spTree>
    <p:extLst>
      <p:ext uri="{BB962C8B-B14F-4D97-AF65-F5344CB8AC3E}">
        <p14:creationId xmlns:p14="http://schemas.microsoft.com/office/powerpoint/2010/main" val="412791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Like Medicare Part B, Part</a:t>
            </a:r>
            <a:r>
              <a:rPr lang="en-US" sz="1400" b="0" i="1" u="none" strike="noStrike" dirty="0">
                <a:solidFill>
                  <a:srgbClr val="000000"/>
                </a:solidFill>
                <a:effectLst/>
                <a:latin typeface="Calibri" panose="020F0502020204030204" pitchFamily="34" charset="0"/>
              </a:rPr>
              <a:t> D </a:t>
            </a:r>
            <a:r>
              <a:rPr lang="en-US" sz="1400" b="0" i="0" u="none" strike="noStrike" dirty="0">
                <a:solidFill>
                  <a:srgbClr val="000000"/>
                </a:solidFill>
                <a:effectLst/>
                <a:latin typeface="Calibri" panose="020F0502020204030204" pitchFamily="34" charset="0"/>
              </a:rPr>
              <a:t>has a monthly premium.  But unlike Medicare Part B, the monthly premium depends on the plan.  In 2026, the plan options range from just under $5 per month to $140 per month, depending on the plan you choose.  And you can pay the plan directly or you can have the monthly premium deducted from your Social Security.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Similar to Medicare Part B, you may pay more or less depending on your income.  If your income is below $2,015 per month as an individual or $2,725 per month as a couple, you may be able to get benefits through the “Extra Help” program to assist with your prescriptions.  Our SHIIP-SMP counselors can help you apply for the Extra Help program if you qualify.  </a:t>
            </a:r>
          </a:p>
          <a:p>
            <a:pPr rtl="0">
              <a:spcBef>
                <a:spcPts val="0"/>
              </a:spcBef>
              <a:spcAft>
                <a:spcPts val="800"/>
              </a:spcAft>
            </a:pPr>
            <a:endParaRPr lang="en-US" sz="1400" b="0" dirty="0">
              <a:effectLst/>
            </a:endParaRPr>
          </a:p>
          <a:p>
            <a:r>
              <a:rPr lang="en-US" sz="1400" b="0" i="0" u="none" strike="noStrike" dirty="0">
                <a:solidFill>
                  <a:srgbClr val="000000"/>
                </a:solidFill>
                <a:effectLst/>
                <a:latin typeface="Calibri" panose="020F0502020204030204" pitchFamily="34" charset="0"/>
              </a:rPr>
              <a:t>Or you may have an additional IRMMA amount to pay beyond the plan premium if your income is above $109,000 as an individual or over $218,000 as a couple.  Social Security will send you a letter notifying you that you have an additional Part D IRMAA payment.  In this case, though, the additional amount goes to </a:t>
            </a:r>
            <a:r>
              <a:rPr lang="en-US" sz="1400" b="0" i="1" u="none" strike="noStrike" dirty="0">
                <a:solidFill>
                  <a:srgbClr val="000000"/>
                </a:solidFill>
                <a:effectLst/>
                <a:latin typeface="Calibri" panose="020F0502020204030204" pitchFamily="34" charset="0"/>
              </a:rPr>
              <a:t>Medicare</a:t>
            </a:r>
            <a:r>
              <a:rPr lang="en-US" sz="1400" b="0" i="0" u="none" strike="noStrike" dirty="0">
                <a:solidFill>
                  <a:srgbClr val="000000"/>
                </a:solidFill>
                <a:effectLst/>
                <a:latin typeface="Calibri" panose="020F0502020204030204" pitchFamily="34" charset="0"/>
              </a:rPr>
              <a:t>, not to the Part D plan.  So, in this case, you may have two bills for your prescription plan – one from Medicare, and one for the plan itself.  It’s important to pay the extra amount because if you don’t, you could be disenrolled from your drug plan and left without coverage for your prescriptions.  </a:t>
            </a:r>
            <a:endParaRPr lang="en-US" altLang="en-US" sz="1400" b="1"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14</a:t>
            </a:fld>
            <a:endParaRPr lang="en-US"/>
          </a:p>
        </p:txBody>
      </p:sp>
    </p:spTree>
    <p:extLst>
      <p:ext uri="{BB962C8B-B14F-4D97-AF65-F5344CB8AC3E}">
        <p14:creationId xmlns:p14="http://schemas.microsoft.com/office/powerpoint/2010/main" val="279227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The last piece we will discuss is Medicare supplements. These are sold by private insurance companies to supplement or “fill the gaps” for Medicare Part A &amp; B.  If you have a Medicare supplement, you pay an additional premium </a:t>
            </a:r>
            <a:r>
              <a:rPr lang="en-US" sz="1400" b="0" i="1" u="none" strike="noStrike" dirty="0">
                <a:solidFill>
                  <a:srgbClr val="000000"/>
                </a:solidFill>
                <a:effectLst/>
                <a:latin typeface="Calibri" panose="020F0502020204030204" pitchFamily="34" charset="0"/>
              </a:rPr>
              <a:t>on top of </a:t>
            </a:r>
            <a:r>
              <a:rPr lang="en-US" sz="1400" b="0" i="0" u="none" strike="noStrike" dirty="0">
                <a:solidFill>
                  <a:srgbClr val="000000"/>
                </a:solidFill>
                <a:effectLst/>
                <a:latin typeface="Calibri" panose="020F0502020204030204" pitchFamily="34" charset="0"/>
              </a:rPr>
              <a:t>your Part B and Part D premiums. Your supplement then covers charges that Medicare doesn’t, such as the Part A deductible or the remaining 20% coinsurance for Part B services.</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With a supplement, if Medicare doesn’t cover a service, then the supplement doesn’t either.  It’s meant to work </a:t>
            </a:r>
            <a:r>
              <a:rPr lang="en-US" sz="1400" b="0" i="1" u="none" strike="noStrike" dirty="0">
                <a:solidFill>
                  <a:srgbClr val="000000"/>
                </a:solidFill>
                <a:effectLst/>
                <a:latin typeface="Calibri" panose="020F0502020204030204" pitchFamily="34" charset="0"/>
              </a:rPr>
              <a:t>with</a:t>
            </a:r>
            <a:r>
              <a:rPr lang="en-US" sz="1400" b="0" i="0" u="none" strike="noStrike" dirty="0">
                <a:solidFill>
                  <a:srgbClr val="000000"/>
                </a:solidFill>
                <a:effectLst/>
                <a:latin typeface="Calibri" panose="020F0502020204030204" pitchFamily="34" charset="0"/>
              </a:rPr>
              <a:t> Original Medicare A&amp;B.  A supplement is not necessary if you have a Medicare Advantage plan as you would not have Original Medicare.</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We will talk more about both Medicare Advantage plans and Medicare supplements in a couple minutes when we discuss Medicare coverage choices. </a:t>
            </a:r>
            <a:endParaRPr lang="en-US" sz="1400" b="0" dirty="0">
              <a:effectLst/>
            </a:endParaRPr>
          </a:p>
          <a:p>
            <a:br>
              <a:rPr lang="en-US" dirty="0"/>
            </a:br>
            <a:endParaRPr lang="en-US" b="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15</a:t>
            </a:fld>
            <a:endParaRPr lang="en-US"/>
          </a:p>
        </p:txBody>
      </p:sp>
    </p:spTree>
    <p:extLst>
      <p:ext uri="{BB962C8B-B14F-4D97-AF65-F5344CB8AC3E}">
        <p14:creationId xmlns:p14="http://schemas.microsoft.com/office/powerpoint/2010/main" val="3651436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So, to review this first section before we move on:</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Medicare Part A covers hospital and skilled nursing facilities, as well as home health care after a hospital stay, and hospice care</a:t>
            </a:r>
            <a:r>
              <a:rPr lang="en-US" sz="1400" b="1" i="0" u="none" strike="noStrike" dirty="0">
                <a:solidFill>
                  <a:srgbClr val="000000"/>
                </a:solidFill>
                <a:effectLst/>
                <a:latin typeface="Calibri" panose="020F0502020204030204" pitchFamily="34" charset="0"/>
              </a:rPr>
              <a:t>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Part B covers outpatient treatment &amp; medical equipment, doctor visits, and preventive services</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Part C is when someone enrolls in a Medicare Advantage plan to receive their A, B, and usually D benefits.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Part D is prescription drug coverage through a separate plan you choose based on your costs and prescriptions </a:t>
            </a:r>
            <a:endParaRPr lang="en-US" sz="1400" b="0" i="0" u="none" strike="noStrike" dirty="0">
              <a:solidFill>
                <a:srgbClr val="000000"/>
              </a:solidFill>
              <a:effectLst/>
              <a:latin typeface="Arial" panose="020B0604020202020204" pitchFamily="34" charset="0"/>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For most of the parts of Medicare (especially B, maybe C, and D), you usually pay a monthly premium, and that premium may be higher or lower, depending on your income.  </a:t>
            </a: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You may also pay deductibles and copayments on top of the monthly premiums, unless you have a Medicare supplement to cover those charges.  </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16</a:t>
            </a:fld>
            <a:endParaRPr lang="en-US"/>
          </a:p>
        </p:txBody>
      </p:sp>
    </p:spTree>
    <p:extLst>
      <p:ext uri="{BB962C8B-B14F-4D97-AF65-F5344CB8AC3E}">
        <p14:creationId xmlns:p14="http://schemas.microsoft.com/office/powerpoint/2010/main" val="31032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Next, let’s talk about some of the choices you can make when it comes to Medicare.  </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17</a:t>
            </a:fld>
            <a:endParaRPr lang="en-US"/>
          </a:p>
        </p:txBody>
      </p:sp>
    </p:spTree>
    <p:extLst>
      <p:ext uri="{BB962C8B-B14F-4D97-AF65-F5344CB8AC3E}">
        <p14:creationId xmlns:p14="http://schemas.microsoft.com/office/powerpoint/2010/main" val="3049706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ts val="0"/>
              </a:spcBef>
              <a:spcAft>
                <a:spcPts val="800"/>
              </a:spcAft>
            </a:pPr>
            <a:r>
              <a:rPr lang="en-US" sz="1400" b="0" i="0" u="none" strike="noStrike" dirty="0">
                <a:solidFill>
                  <a:srgbClr val="000000"/>
                </a:solidFill>
                <a:effectLst/>
                <a:latin typeface="Calibri" panose="020F0502020204030204" pitchFamily="34" charset="0"/>
              </a:rPr>
              <a:t>One choice is which “path” you will take: Are you going to take the “Original Medicare” path and choose a Part D plan and supplement?  Or are you going to take the Medicare Advantage path?</a:t>
            </a:r>
          </a:p>
          <a:p>
            <a:pPr algn="l"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algn="l" rtl="0">
              <a:spcBef>
                <a:spcPts val="0"/>
              </a:spcBef>
              <a:spcAft>
                <a:spcPts val="800"/>
              </a:spcAft>
            </a:pPr>
            <a:r>
              <a:rPr lang="en-US" sz="1400" b="0" i="0" u="none" strike="noStrike" dirty="0">
                <a:solidFill>
                  <a:srgbClr val="000000"/>
                </a:solidFill>
                <a:effectLst/>
                <a:latin typeface="Calibri" panose="020F0502020204030204" pitchFamily="34" charset="0"/>
              </a:rPr>
              <a:t>Which path you take really depends on your situation… what your health is like, where you go to the doctor or hospital, how much you can afford to pay for health insurance each month. But it is important to understand that you can't always switch from one path to the other and back.  You do have limited opportunity to try out a Medicare Advantage plan and then switch back to Original Medicare – if you want – but this can only be done once. </a:t>
            </a:r>
          </a:p>
          <a:p>
            <a:pPr algn="l"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algn="l" rtl="0">
              <a:spcBef>
                <a:spcPts val="0"/>
              </a:spcBef>
              <a:spcAft>
                <a:spcPts val="800"/>
              </a:spcAft>
            </a:pPr>
            <a:r>
              <a:rPr lang="en-US" sz="1400" b="0" i="0" u="none" strike="noStrike" dirty="0">
                <a:solidFill>
                  <a:srgbClr val="000000"/>
                </a:solidFill>
                <a:effectLst/>
                <a:latin typeface="Calibri" panose="020F0502020204030204" pitchFamily="34" charset="0"/>
              </a:rPr>
              <a:t>So sometimes you might be able to move from one path to the other, whereas other people might take the same Medicare path their whole lives.</a:t>
            </a:r>
            <a:endParaRPr lang="en-US" altLang="en-US" dirty="0"/>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18</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95893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Part of the reason you can’t always switch Medicare “paths” is because there are some rules with Medicare supplements.  As I mentioned earlier, supplements are plans sold from insurance companies and you pay them a premium on top of your Medicare Part B premium.  Then the supplement fills the “gaps” in Original Medicare.  </a:t>
            </a: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Starting with the date your Part B goes into effect, you have a one-time, six-month window to choose a supplement without any underwriting.  Which means they cannot turn you down based on your health.  And that window is only available to those on Medicare due to age.  Anyone on Medicare due to disability has to wait until age 65 for this opportunity to choose any supplement you want.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This means that if you leave a supplement, you may be denied if you try to come back to it, depending on your health situation.  Medicare supplements aren’t something you can easily change year-to-year like a Part D plan or Medicare Advantage Plan. We often say you “marry your supplement and date your drug or Medicare Advantage plan.”  </a:t>
            </a:r>
            <a:endParaRPr lang="en-US" sz="1400" b="0" dirty="0">
              <a:effectLst/>
            </a:endParaRPr>
          </a:p>
          <a:p>
            <a:br>
              <a:rPr lang="en-US" dirty="0"/>
            </a:br>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19</a:t>
            </a:fld>
            <a:endParaRPr lang="en-US"/>
          </a:p>
        </p:txBody>
      </p:sp>
    </p:spTree>
    <p:extLst>
      <p:ext uri="{BB962C8B-B14F-4D97-AF65-F5344CB8AC3E}">
        <p14:creationId xmlns:p14="http://schemas.microsoft.com/office/powerpoint/2010/main" val="187274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Before we get started, I am ___________________ [introduce yourself].  </a:t>
            </a:r>
          </a:p>
          <a:p>
            <a:endParaRPr lang="en-US" b="0" dirty="0"/>
          </a:p>
          <a:p>
            <a:r>
              <a:rPr lang="en-US" b="0" dirty="0"/>
              <a:t>In case of an emergency___________________ [explain instructions, depending on your location].</a:t>
            </a:r>
          </a:p>
          <a:p>
            <a:endParaRPr lang="en-US" b="0" dirty="0"/>
          </a:p>
          <a:p>
            <a:r>
              <a:rPr lang="en-US" b="0" dirty="0"/>
              <a:t>And, as we talk through things tonight, you may have questions. </a:t>
            </a:r>
            <a:r>
              <a:rPr lang="en-US" b="0" dirty="0">
                <a:sym typeface="Wingdings" panose="05000000000000000000" pitchFamily="2" charset="2"/>
              </a:rPr>
              <a:t>There is a notes sheet on the top of your items in the packet, if you want to take notes or write down questions as I talk through the slides.  I plan to</a:t>
            </a:r>
            <a:r>
              <a:rPr lang="en-US" b="0" dirty="0"/>
              <a:t>___________________</a:t>
            </a:r>
            <a:r>
              <a:rPr lang="en-US" b="0" dirty="0">
                <a:sym typeface="Wingdings" panose="05000000000000000000" pitchFamily="2" charset="2"/>
              </a:rPr>
              <a:t> [mention how you want to handle questions: Do you want to stop at the end of each section?  Do you want to wait until the end?  Do you just want to answer questions as you go?]</a:t>
            </a:r>
            <a:endParaRPr lang="en-US" b="0" dirty="0"/>
          </a:p>
        </p:txBody>
      </p:sp>
      <p:sp>
        <p:nvSpPr>
          <p:cNvPr id="4" name="Slide Number Placeholder 3"/>
          <p:cNvSpPr>
            <a:spLocks noGrp="1"/>
          </p:cNvSpPr>
          <p:nvPr>
            <p:ph type="sldNum" sz="quarter" idx="5"/>
          </p:nvPr>
        </p:nvSpPr>
        <p:spPr/>
        <p:txBody>
          <a:bodyPr/>
          <a:lstStyle/>
          <a:p>
            <a:fld id="{417F1080-E2E5-401B-AE1A-46A2A206932F}" type="slidenum">
              <a:rPr lang="en-US" smtClean="0"/>
              <a:t>2</a:t>
            </a:fld>
            <a:endParaRPr lang="en-US"/>
          </a:p>
        </p:txBody>
      </p:sp>
    </p:spTree>
    <p:extLst>
      <p:ext uri="{BB962C8B-B14F-4D97-AF65-F5344CB8AC3E}">
        <p14:creationId xmlns:p14="http://schemas.microsoft.com/office/powerpoint/2010/main" val="278364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Let’s now go to page 3 of the</a:t>
            </a:r>
            <a:r>
              <a:rPr lang="en-US" sz="1400" b="0" i="1" u="none" strike="noStrike" dirty="0">
                <a:solidFill>
                  <a:srgbClr val="000000"/>
                </a:solidFill>
                <a:effectLst/>
                <a:latin typeface="Calibri" panose="020F0502020204030204" pitchFamily="34" charset="0"/>
              </a:rPr>
              <a:t> Iowa Medicare Supplement</a:t>
            </a:r>
            <a:r>
              <a:rPr lang="en-US" sz="1400" b="0" i="0" u="none" strike="noStrike" dirty="0">
                <a:solidFill>
                  <a:srgbClr val="000000"/>
                </a:solidFill>
                <a:effectLst/>
                <a:latin typeface="Calibri" panose="020F0502020204030204" pitchFamily="34" charset="0"/>
              </a:rPr>
              <a:t> guide, where you can see different Medicare supplement options.  Medicare supplements are standardized by </a:t>
            </a:r>
            <a:r>
              <a:rPr lang="en-US" sz="1400" b="0" i="1" u="none" strike="noStrike" dirty="0">
                <a:solidFill>
                  <a:srgbClr val="000000"/>
                </a:solidFill>
                <a:effectLst/>
                <a:latin typeface="Calibri" panose="020F0502020204030204" pitchFamily="34" charset="0"/>
              </a:rPr>
              <a:t>plan</a:t>
            </a:r>
            <a:r>
              <a:rPr lang="en-US" sz="1400" b="0" i="0" u="none" strike="noStrike" dirty="0">
                <a:solidFill>
                  <a:srgbClr val="000000"/>
                </a:solidFill>
                <a:effectLst/>
                <a:latin typeface="Calibri" panose="020F0502020204030204" pitchFamily="34" charset="0"/>
              </a:rPr>
              <a:t> letters, like A, B, D, G, etc.  And if you look down the chart, you will see an “X” marking what each plan offers.  For example, you can see that Plan A offers the fewest benefits while Plan G offers the most.  All supplements will cover your daily coinsurance for hospital stays under Part A, as well as most or all of your Part B coinsurance for the 20% that Medicare doesn’t cover for your Part B services.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When you are buying a plan, you should know that no matter which company sells you the plan, the benefits will be the same.  So, a plan K is a plan K, no matter which company you purchase it from.  But while benefits will be the same, the premium costs will vary between companies.  Companies also tend to offer different rates for males versus females or smokers versus nonsmokers, and some even offer household discounts.  Your age at which you purchase the plan will also impact the cost. </a:t>
            </a: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To buy a supplement, once you have a Medicare number and are enrolled in both A &amp; B, you can contact the company directly or reach out to an insurance agent. </a:t>
            </a:r>
            <a:endParaRPr lang="en-US" sz="1400" b="0" dirty="0">
              <a:effectLst/>
            </a:endParaRPr>
          </a:p>
          <a:p>
            <a:br>
              <a:rPr lang="en-US" sz="2800" dirty="0"/>
            </a:br>
            <a:br>
              <a:rPr lang="en-US" dirty="0"/>
            </a:br>
            <a:endParaRPr lang="en-US" b="1" u="none"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20</a:t>
            </a:fld>
            <a:endParaRPr lang="en-US"/>
          </a:p>
        </p:txBody>
      </p:sp>
    </p:spTree>
    <p:extLst>
      <p:ext uri="{BB962C8B-B14F-4D97-AF65-F5344CB8AC3E}">
        <p14:creationId xmlns:p14="http://schemas.microsoft.com/office/powerpoint/2010/main" val="1077796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The other coverage that goes along with Original Medicare A&amp;B is a Part D plan for prescription drug coverage.  When it comes to choosing a drug plan, there are a variety of questions to consider, like: </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What is the plan’s monthly premium or yearly deductible?</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Are all your prescriptions covered by the plan?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What additional co-payments will you be responsible for throughout the year?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If you take insulin, is it covered at $35 per month?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What pharmacies in your area offer the best costs with that plan?  And can you use pharmacies outside of Iowa or mail-order pharmacies?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Lastly, are there any other restrictions by the plan on your medications? This could include limits on quantities of certain medications or needing to get pre-authorization from your doctor.  </a:t>
            </a:r>
            <a:endParaRPr lang="en-US" sz="14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21</a:t>
            </a:fld>
            <a:endParaRPr lang="en-US"/>
          </a:p>
        </p:txBody>
      </p:sp>
    </p:spTree>
    <p:extLst>
      <p:ext uri="{BB962C8B-B14F-4D97-AF65-F5344CB8AC3E}">
        <p14:creationId xmlns:p14="http://schemas.microsoft.com/office/powerpoint/2010/main" val="373134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ts val="0"/>
              </a:spcBef>
              <a:spcAft>
                <a:spcPts val="800"/>
              </a:spcAft>
            </a:pPr>
            <a:r>
              <a:rPr lang="en-US" sz="1400" b="0" i="0" u="none" strike="noStrike" dirty="0">
                <a:solidFill>
                  <a:srgbClr val="000000"/>
                </a:solidFill>
                <a:effectLst/>
                <a:latin typeface="Calibri" panose="020F0502020204030204" pitchFamily="34" charset="0"/>
              </a:rPr>
              <a:t>As mentioned earlier, if you don’t take the Original Medicare path, your other “path” is Medicare Advantage.</a:t>
            </a:r>
            <a:br>
              <a:rPr lang="en-US" sz="1400" dirty="0"/>
            </a:br>
            <a:endParaRPr lang="en-US" altLang="en-US" sz="1400" dirty="0"/>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22</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66848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dirty="0"/>
              <a:t>For the Medicare Advantage path, </a:t>
            </a:r>
            <a:r>
              <a:rPr lang="en-US" sz="1400" b="0" i="0" u="none" strike="noStrike" dirty="0">
                <a:solidFill>
                  <a:srgbClr val="000000"/>
                </a:solidFill>
                <a:effectLst/>
                <a:latin typeface="Calibri" panose="020F0502020204030204" pitchFamily="34" charset="0"/>
              </a:rPr>
              <a:t>we have </a:t>
            </a:r>
            <a:r>
              <a:rPr lang="en-US" sz="1400" b="0" i="1" u="none" strike="noStrike" dirty="0">
                <a:solidFill>
                  <a:srgbClr val="000000"/>
                </a:solidFill>
                <a:effectLst/>
                <a:latin typeface="Calibri" panose="020F0502020204030204" pitchFamily="34" charset="0"/>
              </a:rPr>
              <a:t>another</a:t>
            </a:r>
            <a:r>
              <a:rPr lang="en-US" sz="1400" b="0" i="0" u="none" strike="noStrike" dirty="0">
                <a:solidFill>
                  <a:srgbClr val="000000"/>
                </a:solidFill>
                <a:effectLst/>
                <a:latin typeface="Calibri" panose="020F0502020204030204" pitchFamily="34" charset="0"/>
              </a:rPr>
              <a:t> booklet called the </a:t>
            </a:r>
            <a:r>
              <a:rPr lang="en-US" sz="1400" b="0" i="1" u="none" strike="noStrike" dirty="0">
                <a:solidFill>
                  <a:srgbClr val="000000"/>
                </a:solidFill>
                <a:effectLst/>
                <a:latin typeface="Calibri" panose="020F0502020204030204" pitchFamily="34" charset="0"/>
              </a:rPr>
              <a:t>Medicare Advantage &amp; Other Health Plans in Iowa</a:t>
            </a:r>
            <a:r>
              <a:rPr lang="en-US" sz="1400" b="0" i="0" u="none" strike="noStrike" dirty="0">
                <a:solidFill>
                  <a:srgbClr val="000000"/>
                </a:solidFill>
                <a:effectLst/>
                <a:latin typeface="Calibri" panose="020F0502020204030204" pitchFamily="34" charset="0"/>
              </a:rPr>
              <a:t>.  You can also find that in your packet.  [give them minute to pull it out?] </a:t>
            </a: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Medicare Advantage plans are required to offer the same basic Medicare Part A &amp; B services as Original Medicare, and most plans include Part D drug coverage.  If you enroll in a Medicare Advantage plan, then you would use the plan card for your healthcare benefits instead of your red, white &amp; blue Medicare card.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Some of the biggest differences between Original Medicare and Medicare Advantage are that: </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With Medicare Advantage, you need to live where the plan is offered (it needs to be available in the county where you live).</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Many Medicare Advantage plans don’t have a monthly premium, so instead of paying a set amount each month, you “pay as you go” based on services received. This could include co-pays for things such as for doctor visits or lab work.</a:t>
            </a: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The plan will manage your Part A &amp; Part B benefits, and each plan has its own network of doctors and hospitals.  If you go outside of that network, you may have to pay more (or all) of the charge.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Many times, a pre-authorization is required through the plan for services before you receive them.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Most Medicare Advantage plans offer additional benefits that Original Medicare doesn’t, like dental or hearing or vision coverage.  </a:t>
            </a:r>
            <a:endParaRPr lang="en-US" sz="1400" b="0" i="0" u="none" strike="noStrike" dirty="0">
              <a:solidFill>
                <a:srgbClr val="000000"/>
              </a:solidFill>
              <a:effectLst/>
              <a:latin typeface="Arial" panose="020B0604020202020204" pitchFamily="34" charset="0"/>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Remember that if you have an MA plan, then you </a:t>
            </a:r>
            <a:r>
              <a:rPr lang="en-US" sz="1400" b="1" i="0" u="sng" strike="noStrike" dirty="0">
                <a:solidFill>
                  <a:srgbClr val="000000"/>
                </a:solidFill>
                <a:effectLst/>
                <a:latin typeface="Calibri" panose="020F0502020204030204" pitchFamily="34" charset="0"/>
              </a:rPr>
              <a:t>do not</a:t>
            </a:r>
            <a:r>
              <a:rPr lang="en-US" sz="1400" b="1" i="0" u="none" strike="noStrike" dirty="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need a Medicare supplement too. </a:t>
            </a:r>
            <a:endParaRPr lang="en-US" sz="1400" b="0" dirty="0">
              <a:effectLst/>
            </a:endParaRPr>
          </a:p>
          <a:p>
            <a:br>
              <a:rPr lang="en-US" dirty="0"/>
            </a:br>
            <a:endParaRPr lang="en-US" b="1"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23</a:t>
            </a:fld>
            <a:endParaRPr lang="en-US"/>
          </a:p>
        </p:txBody>
      </p:sp>
    </p:spTree>
    <p:extLst>
      <p:ext uri="{BB962C8B-B14F-4D97-AF65-F5344CB8AC3E}">
        <p14:creationId xmlns:p14="http://schemas.microsoft.com/office/powerpoint/2010/main" val="159050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The Medicare Advantage guide talks through your different options for Medicare Advantage plans each year.  And it is sectioned into the different types of Medicare Advantage plans.</a:t>
            </a:r>
            <a:r>
              <a:rPr lang="en-US" sz="1400" b="1" i="0" u="none" strike="noStrike" dirty="0">
                <a:solidFill>
                  <a:srgbClr val="000000"/>
                </a:solidFill>
                <a:effectLst/>
                <a:latin typeface="Calibri" panose="020F0502020204030204" pitchFamily="34" charset="0"/>
              </a:rPr>
              <a:t>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If you’re not sure whether you want to go with a Medicare Advantage plan or stick with Original Medicare, there are some helpful resources in the guide:</a:t>
            </a:r>
          </a:p>
          <a:p>
            <a:pPr marL="285750" indent="-285750" rtl="0">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Pages 2 to 9 walk you through the different things to consider when deciding whether to stick with Original Medicare or enroll in a Medicare Advantage plan.  If you look through those pages, we have an explanation on what Medicare Advantage plans are and how you enroll… [might want to slow down or pause as they look]…a trial period that is available to you if you enroll in a Medicare Advantage plan for the first time … how Medicare Advantage plans work with Part D… and things to consider before you enroll in a Medicare Advantage Plan…</a:t>
            </a:r>
          </a:p>
          <a:p>
            <a:pPr marL="285750" indent="-285750" rtl="0">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There is even a checklist to go through on page 6… and a chart comparing the differences between Original Medicare and Medicare Advantage starting on page 7… and on page 9, it lists the different kinds of Medicare Advantage plans, if you want to know the difference between an HMO plan versus a PPO plan versus a Cost plan, for example. </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These are the kinds of things our SHIIP-SMP volunteer counselors would talk through with you in more detail at an appointment or through a phone call, if needed. </a:t>
            </a:r>
            <a:endParaRPr lang="en-US" sz="1400" b="0" dirty="0">
              <a:effectLst/>
            </a:endParaRPr>
          </a:p>
          <a:p>
            <a:br>
              <a:rPr lang="en-US" dirty="0"/>
            </a:br>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24</a:t>
            </a:fld>
            <a:endParaRPr lang="en-US"/>
          </a:p>
        </p:txBody>
      </p:sp>
    </p:spTree>
    <p:extLst>
      <p:ext uri="{BB962C8B-B14F-4D97-AF65-F5344CB8AC3E}">
        <p14:creationId xmlns:p14="http://schemas.microsoft.com/office/powerpoint/2010/main" val="704558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So, to review, one of the biggest Medicare choices you will need to make is which path to take: Original Medicare with a Medicare supplement and Part D plan, or a Medicare Advantage plan.  Remember that once your Medicare Part B goes into effect, you have a one-time, six-month window to choose a supplement without any underwriting.  Which means they cannot turn you down based on your health.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Medicare Advantage plans are another option for you to receive your Medicare services, and many plans offer additional services that Original Medicare doesn’t.  With Medicare Advantage your care will also be managed by the plan with pre-authorizations needed for many services and different provider networks based on the plan.</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One last thing to remember is if you are in a Medicare Advantage plan, you use </a:t>
            </a:r>
            <a:r>
              <a:rPr lang="en-US" sz="1400" b="0" i="1" u="none" strike="noStrike" dirty="0">
                <a:solidFill>
                  <a:srgbClr val="000000"/>
                </a:solidFill>
                <a:effectLst/>
                <a:latin typeface="Calibri" panose="020F0502020204030204" pitchFamily="34" charset="0"/>
              </a:rPr>
              <a:t>the plan’s </a:t>
            </a:r>
            <a:r>
              <a:rPr lang="en-US" sz="1400" b="0" i="0" u="none" strike="noStrike" dirty="0">
                <a:solidFill>
                  <a:srgbClr val="000000"/>
                </a:solidFill>
                <a:effectLst/>
                <a:latin typeface="Calibri" panose="020F0502020204030204" pitchFamily="34" charset="0"/>
              </a:rPr>
              <a:t>card for your healthcare services, but you should still keep your red, white, and blue Medicare card, just in case.   </a:t>
            </a:r>
            <a:endParaRPr lang="en-US" sz="1400" b="0" dirty="0">
              <a:effectLst/>
            </a:endParaRPr>
          </a:p>
          <a:p>
            <a:br>
              <a:rPr lang="en-US" dirty="0"/>
            </a:br>
            <a:endParaRPr lang="en-US" b="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25</a:t>
            </a:fld>
            <a:endParaRPr lang="en-US"/>
          </a:p>
        </p:txBody>
      </p:sp>
    </p:spTree>
    <p:extLst>
      <p:ext uri="{BB962C8B-B14F-4D97-AF65-F5344CB8AC3E}">
        <p14:creationId xmlns:p14="http://schemas.microsoft.com/office/powerpoint/2010/main" val="671192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We’ve talked about what Medicare covers and what some of your options are.  Before we start wrapping this all up, let’s talk about how you become eligible for and enroll in Medicare.  Then we’ll have some time for questions.  </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26</a:t>
            </a:fld>
            <a:endParaRPr lang="en-US"/>
          </a:p>
        </p:txBody>
      </p:sp>
    </p:spTree>
    <p:extLst>
      <p:ext uri="{BB962C8B-B14F-4D97-AF65-F5344CB8AC3E}">
        <p14:creationId xmlns:p14="http://schemas.microsoft.com/office/powerpoint/2010/main" val="1912486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400" b="0" i="0" u="none" strike="noStrike" dirty="0">
                <a:solidFill>
                  <a:srgbClr val="000000"/>
                </a:solidFill>
                <a:effectLst/>
                <a:latin typeface="Calibri" panose="020F0502020204030204" pitchFamily="34" charset="0"/>
              </a:rPr>
              <a:t>Medicare eligibility starts for many people when they turn 65.  For others, it might start before 65, if they have received disability benefits for 24 months, or have been diagnosed with ALS (also called Lou Gehrig’s disease) or ESRD (End Stage Renal Disease).</a:t>
            </a:r>
            <a:endParaRPr lang="en-US" altLang="en-US" sz="1400" dirty="0"/>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27</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35410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717550" y="1162050"/>
            <a:ext cx="5575300" cy="3136900"/>
          </a:xfrm>
          <a:prstGeom prst="rect">
            <a:avLst/>
          </a:prstGeom>
          <a:ln/>
        </p:spPr>
      </p:sp>
      <p:sp>
        <p:nvSpPr>
          <p:cNvPr id="22531" name="Notes Placeholder 2"/>
          <p:cNvSpPr>
            <a:spLocks noGrp="1"/>
          </p:cNvSpPr>
          <p:nvPr>
            <p:ph type="body" idx="1"/>
          </p:nvPr>
        </p:nvSpPr>
        <p:spPr>
          <a:xfrm>
            <a:off x="701040" y="4473892"/>
            <a:ext cx="5608320" cy="36604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When you are first eligible for Medicare, you have what’s called an Initial Enrollment Period, or IEP.  It is a 7-month window from three months before to three months after your month of birth (or your 25</a:t>
            </a:r>
            <a:r>
              <a:rPr lang="en-US" sz="1400" b="0" i="0" u="none" strike="noStrike" baseline="30000" dirty="0">
                <a:solidFill>
                  <a:srgbClr val="000000"/>
                </a:solidFill>
                <a:effectLst/>
                <a:latin typeface="Calibri" panose="020F0502020204030204" pitchFamily="34" charset="0"/>
              </a:rPr>
              <a:t>th</a:t>
            </a:r>
            <a:r>
              <a:rPr lang="en-US" sz="1400" b="0" i="0" u="none" strike="noStrike" dirty="0">
                <a:solidFill>
                  <a:srgbClr val="000000"/>
                </a:solidFill>
                <a:effectLst/>
                <a:latin typeface="Calibri" panose="020F0502020204030204" pitchFamily="34" charset="0"/>
              </a:rPr>
              <a:t> month of disability payments).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If you sign up for Medicare </a:t>
            </a:r>
            <a:r>
              <a:rPr lang="en-US" sz="1400" b="0" i="1" u="none" strike="noStrike" dirty="0">
                <a:solidFill>
                  <a:srgbClr val="000000"/>
                </a:solidFill>
                <a:effectLst/>
                <a:latin typeface="Calibri" panose="020F0502020204030204" pitchFamily="34" charset="0"/>
              </a:rPr>
              <a:t>before</a:t>
            </a:r>
            <a:r>
              <a:rPr lang="en-US" sz="1400" b="0" i="0" u="none" strike="noStrike" dirty="0">
                <a:solidFill>
                  <a:srgbClr val="000000"/>
                </a:solidFill>
                <a:effectLst/>
                <a:latin typeface="Calibri" panose="020F0502020204030204" pitchFamily="34" charset="0"/>
              </a:rPr>
              <a:t> your birth month (or 25</a:t>
            </a:r>
            <a:r>
              <a:rPr lang="en-US" sz="1400" b="0" i="0" u="none" strike="noStrike" baseline="30000" dirty="0">
                <a:solidFill>
                  <a:srgbClr val="000000"/>
                </a:solidFill>
                <a:effectLst/>
                <a:latin typeface="Calibri" panose="020F0502020204030204" pitchFamily="34" charset="0"/>
              </a:rPr>
              <a:t>th</a:t>
            </a:r>
            <a:r>
              <a:rPr lang="en-US" sz="1400" b="0" i="0" u="none" strike="noStrike" dirty="0">
                <a:solidFill>
                  <a:srgbClr val="000000"/>
                </a:solidFill>
                <a:effectLst/>
                <a:latin typeface="Calibri" panose="020F0502020204030204" pitchFamily="34" charset="0"/>
              </a:rPr>
              <a:t> month of disability payments), then Medicare becomes effective the start of that month.  Otherwise, if you sign up during any of the next three months, your effective date will be the first of the month </a:t>
            </a:r>
            <a:r>
              <a:rPr lang="en-US" sz="1400" b="0" i="1" u="none" strike="noStrike" dirty="0">
                <a:solidFill>
                  <a:srgbClr val="000000"/>
                </a:solidFill>
                <a:effectLst/>
                <a:latin typeface="Calibri" panose="020F0502020204030204" pitchFamily="34" charset="0"/>
              </a:rPr>
              <a:t>following</a:t>
            </a:r>
            <a:r>
              <a:rPr lang="en-US" sz="1400" b="0" i="0" u="none" strike="noStrike" dirty="0">
                <a:solidFill>
                  <a:srgbClr val="000000"/>
                </a:solidFill>
                <a:effectLst/>
                <a:latin typeface="Calibri" panose="020F0502020204030204" pitchFamily="34" charset="0"/>
              </a:rPr>
              <a:t> the month you enrolled.  </a:t>
            </a:r>
            <a:endParaRPr lang="en-US" sz="1400" b="0" dirty="0">
              <a:effectLst/>
            </a:endParaRPr>
          </a:p>
          <a:p>
            <a:br>
              <a:rPr lang="en-US" sz="2000" dirty="0"/>
            </a:br>
            <a:endParaRPr lang="en-US" altLang="en-US" dirty="0"/>
          </a:p>
        </p:txBody>
      </p:sp>
      <p:sp>
        <p:nvSpPr>
          <p:cNvPr id="22532"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F0062D4F-922E-408B-9CD3-249E13FCFDAC}" type="slidenum">
              <a:rPr lang="en-US" altLang="en-US" sz="1300" b="0">
                <a:solidFill>
                  <a:schemeClr val="tx1"/>
                </a:solidFill>
                <a:latin typeface="Times New Roman" panose="02020603050405020304" pitchFamily="18" charset="0"/>
              </a:rPr>
              <a:pPr/>
              <a:t>28</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03095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ts val="0"/>
              </a:spcBef>
              <a:spcAft>
                <a:spcPts val="800"/>
              </a:spcAft>
            </a:pPr>
            <a:r>
              <a:rPr lang="en-US" sz="1400" b="0" i="0" u="none" strike="noStrike" dirty="0">
                <a:solidFill>
                  <a:srgbClr val="000000"/>
                </a:solidFill>
                <a:effectLst/>
                <a:latin typeface="Calibri" panose="020F0502020204030204" pitchFamily="34" charset="0"/>
              </a:rPr>
              <a:t>Medicare eligibility and enrollment is handled by the Social Security Administration, and enrollment into Medicare A and B is </a:t>
            </a:r>
            <a:r>
              <a:rPr lang="en-US" sz="1400" b="0" i="1" u="none" strike="noStrike" dirty="0">
                <a:solidFill>
                  <a:srgbClr val="000000"/>
                </a:solidFill>
                <a:effectLst/>
                <a:latin typeface="Calibri" panose="020F0502020204030204" pitchFamily="34" charset="0"/>
              </a:rPr>
              <a:t>automatic</a:t>
            </a:r>
            <a:r>
              <a:rPr lang="en-US" sz="1400" b="0" i="0" u="none" strike="noStrike" dirty="0">
                <a:solidFill>
                  <a:srgbClr val="000000"/>
                </a:solidFill>
                <a:effectLst/>
                <a:latin typeface="Calibri" panose="020F0502020204030204" pitchFamily="34" charset="0"/>
              </a:rPr>
              <a:t> if you are drawing Social Security or Railroad Retirement benefits at age 65.  If you are enrolled automatically, you should get a red, white, and blue Medicare card in the mail about 3 months before you are eligible for Medicare. </a:t>
            </a:r>
          </a:p>
          <a:p>
            <a:pPr algn="l"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algn="l" rtl="0">
              <a:spcBef>
                <a:spcPts val="0"/>
              </a:spcBef>
              <a:spcAft>
                <a:spcPts val="800"/>
              </a:spcAft>
            </a:pPr>
            <a:r>
              <a:rPr lang="en-US" sz="1400" b="0" i="0" u="none" strike="noStrike" dirty="0">
                <a:solidFill>
                  <a:srgbClr val="000000"/>
                </a:solidFill>
                <a:effectLst/>
                <a:latin typeface="Calibri" panose="020F0502020204030204" pitchFamily="34" charset="0"/>
              </a:rPr>
              <a:t>If you are not already receiving Social Security or Railroad Retirement benefits when you turn 65, you will need to apply for Medicare.  You can apply for Medicare by contacting Social Security.  Railroad Retirees will need to contact the Railroad Retirement Board.  If you are applying for yourself, we recommend starting the process at least 3-4 months before your 65</a:t>
            </a:r>
            <a:r>
              <a:rPr lang="en-US" sz="1400" b="0" i="0" u="none" strike="noStrike" baseline="30000" dirty="0">
                <a:solidFill>
                  <a:srgbClr val="000000"/>
                </a:solidFill>
                <a:effectLst/>
                <a:latin typeface="Calibri" panose="020F0502020204030204" pitchFamily="34" charset="0"/>
              </a:rPr>
              <a:t>th</a:t>
            </a:r>
            <a:r>
              <a:rPr lang="en-US" sz="1400" b="0" i="0" u="none" strike="noStrike" dirty="0">
                <a:solidFill>
                  <a:srgbClr val="000000"/>
                </a:solidFill>
                <a:effectLst/>
                <a:latin typeface="Calibri" panose="020F0502020204030204" pitchFamily="34" charset="0"/>
              </a:rPr>
              <a:t> birthday. </a:t>
            </a:r>
            <a:endParaRPr lang="en-US" altLang="en-US" sz="1400" dirty="0"/>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29</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2772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I want to thank you for coming to our Welcome to Medicare seminar.  As I mentioned, I am ____________, and I am a volunteer counselor with the Iowa SHIIP-SMP program.  If you’re not familiar with those acronyms, SHIIP stands for Senior Health Insurance Information Program, and SMP is for Senior Medicare Patrol.  SHIIP-SMP originally began back in the early 1990’s, in response to an increasing need for Medicare insurance counseling services nationwide.  Now the SHIIP-SMP program provides counseling, education, and outreach on Medicare-related health insurances and Medicare fraud.  </a:t>
            </a:r>
            <a:endParaRPr lang="en-US" sz="1400" b="0" dirty="0">
              <a:effectLst/>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Our program is housed in the Iowa Insurance Division with a small staff in Des Moines, and almost 400 volunteer counselors, like me, throughout the state.  Our volunteers are located at hospitals, clinics, and senior centers, and we are trained to help people understand their options when it comes to Medicare.  Most importantly, our services are free, confidential, and objective.  We do not sell anything.  Our purpose is to provide you with information so you can make informed decisions.</a:t>
            </a:r>
            <a:endParaRPr lang="en-US" sz="1400" b="0" dirty="0">
              <a:effectLst/>
            </a:endParaRPr>
          </a:p>
          <a:p>
            <a:br>
              <a:rPr lang="en-US" dirty="0"/>
            </a:br>
            <a:endParaRPr lang="en-US" dirty="0">
              <a:sym typeface="Wingdings" panose="05000000000000000000" pitchFamily="2" charset="2"/>
            </a:endParaRP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a:t>
            </a:fld>
            <a:endParaRPr lang="en-US"/>
          </a:p>
        </p:txBody>
      </p:sp>
    </p:spTree>
    <p:extLst>
      <p:ext uri="{BB962C8B-B14F-4D97-AF65-F5344CB8AC3E}">
        <p14:creationId xmlns:p14="http://schemas.microsoft.com/office/powerpoint/2010/main" val="1892617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When most people start Medicare, it will be their primary insurance – especially if you are retired when you become eligible for Medicare </a:t>
            </a:r>
            <a:r>
              <a:rPr lang="en-US" sz="1400" b="1" i="1" u="none" strike="noStrike" dirty="0">
                <a:solidFill>
                  <a:srgbClr val="000000"/>
                </a:solidFill>
                <a:effectLst/>
                <a:latin typeface="Calibri" panose="020F0502020204030204" pitchFamily="34" charset="0"/>
              </a:rPr>
              <a:t>and</a:t>
            </a:r>
            <a:r>
              <a:rPr lang="en-US" sz="1400" b="0" i="0" u="none" strike="noStrike" dirty="0">
                <a:solidFill>
                  <a:srgbClr val="000000"/>
                </a:solidFill>
                <a:effectLst/>
                <a:latin typeface="Calibri" panose="020F0502020204030204" pitchFamily="34" charset="0"/>
              </a:rPr>
              <a:t> you aren’t covered by health insurance from a working spouse.  When there isn’t active employment, then Medicare is primary.    </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When you start Medicare, you will want to make sure you are enrolled in Medicare A &amp; B. You will then need to decide if you will stay with Original Medicare and enroll in a Part D drug plan and Supplement, or select the Medicare Advantage path.  Remember that if you choose a supplement, you will have six months from your Part B effective date to sign up for a Medicare supplement without any denial due to health issues. </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Again, you can go to www.medicare.gov or call 1-800-MEDICARE or meet with your closest SHIIP-SMP volunteer site for assistance with most plan enrollments. </a:t>
            </a:r>
            <a:endParaRPr lang="en-US" sz="1400" b="0" dirty="0">
              <a:effectLst/>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You will also want to keep your red, white, and blue Medicare card safe.  Make sure your monthly Part B premium is paid on time.  As well as any additional premiums from a Part D plan, Supplement, or Medicare Advantage Plan.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Even if you have coverage through a retiree plan, Medicare will always be your primary coverage. </a:t>
            </a:r>
            <a:endParaRPr lang="en-US" sz="1400" b="0" dirty="0">
              <a:effectLst/>
            </a:endParaRPr>
          </a:p>
          <a:p>
            <a:br>
              <a:rPr lang="en-US" dirty="0"/>
            </a:br>
            <a:endParaRPr lang="en-US" b="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30</a:t>
            </a:fld>
            <a:endParaRPr lang="en-US"/>
          </a:p>
        </p:txBody>
      </p:sp>
    </p:spTree>
    <p:extLst>
      <p:ext uri="{BB962C8B-B14F-4D97-AF65-F5344CB8AC3E}">
        <p14:creationId xmlns:p14="http://schemas.microsoft.com/office/powerpoint/2010/main" val="3860772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ts val="0"/>
              </a:spcBef>
              <a:spcAft>
                <a:spcPts val="800"/>
              </a:spcAft>
            </a:pPr>
            <a:r>
              <a:rPr lang="en-US" sz="1400" b="0" i="0" u="none" strike="noStrike" dirty="0">
                <a:solidFill>
                  <a:srgbClr val="000000"/>
                </a:solidFill>
                <a:effectLst/>
                <a:latin typeface="Calibri" panose="020F0502020204030204" pitchFamily="34" charset="0"/>
              </a:rPr>
              <a:t>People working past 65 have additional options and decisions with Medicare. If you are 65 or older and have insurance through active employment, Medicare may be your </a:t>
            </a:r>
            <a:r>
              <a:rPr lang="en-US" sz="1400" b="0" i="1" u="none" strike="noStrike" dirty="0">
                <a:solidFill>
                  <a:srgbClr val="000000"/>
                </a:solidFill>
                <a:effectLst/>
                <a:latin typeface="Calibri" panose="020F0502020204030204" pitchFamily="34" charset="0"/>
              </a:rPr>
              <a:t>secondary</a:t>
            </a:r>
            <a:r>
              <a:rPr lang="en-US" sz="1400" b="0" i="0" u="none" strike="noStrike" dirty="0">
                <a:solidFill>
                  <a:srgbClr val="000000"/>
                </a:solidFill>
                <a:effectLst/>
                <a:latin typeface="Calibri" panose="020F0502020204030204" pitchFamily="34" charset="0"/>
              </a:rPr>
              <a:t> insurance and you may want to delay parts of Medicare enrollment.  You may also want to delay Medicare enrollment if you are covered by a </a:t>
            </a:r>
            <a:r>
              <a:rPr lang="en-US" sz="1400" b="0" i="1" u="none" strike="noStrike" dirty="0">
                <a:solidFill>
                  <a:srgbClr val="000000"/>
                </a:solidFill>
                <a:effectLst/>
                <a:latin typeface="Calibri" panose="020F0502020204030204" pitchFamily="34" charset="0"/>
              </a:rPr>
              <a:t>spouse</a:t>
            </a:r>
            <a:r>
              <a:rPr lang="en-US" sz="1400" b="0" i="0" u="none" strike="noStrike" dirty="0">
                <a:solidFill>
                  <a:srgbClr val="000000"/>
                </a:solidFill>
                <a:effectLst/>
                <a:latin typeface="Calibri" panose="020F0502020204030204" pitchFamily="34" charset="0"/>
              </a:rPr>
              <a:t> who is still working.  It all depends on healthcare coverage through </a:t>
            </a:r>
            <a:r>
              <a:rPr lang="en-US" sz="1400" b="0" i="1" u="none" strike="noStrike" dirty="0">
                <a:solidFill>
                  <a:srgbClr val="000000"/>
                </a:solidFill>
                <a:effectLst/>
                <a:latin typeface="Calibri" panose="020F0502020204030204" pitchFamily="34" charset="0"/>
              </a:rPr>
              <a:t>active employment </a:t>
            </a:r>
            <a:r>
              <a:rPr lang="en-US" sz="1400" b="0" i="0" u="none" strike="noStrike" dirty="0">
                <a:solidFill>
                  <a:srgbClr val="000000"/>
                </a:solidFill>
                <a:effectLst/>
                <a:latin typeface="Calibri" panose="020F0502020204030204" pitchFamily="34" charset="0"/>
              </a:rPr>
              <a:t>when you are first eligible for Medicare.   </a:t>
            </a:r>
          </a:p>
          <a:p>
            <a:pPr algn="l"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algn="l" rtl="0">
              <a:spcBef>
                <a:spcPts val="0"/>
              </a:spcBef>
              <a:spcAft>
                <a:spcPts val="800"/>
              </a:spcAft>
            </a:pPr>
            <a:r>
              <a:rPr lang="en-US" sz="1400" b="0" i="0" u="none" strike="noStrike" dirty="0">
                <a:solidFill>
                  <a:srgbClr val="000000"/>
                </a:solidFill>
                <a:effectLst/>
                <a:latin typeface="Calibri" panose="020F0502020204030204" pitchFamily="34" charset="0"/>
              </a:rPr>
              <a:t>Employers with 20 or more employees: You must be allowed to stay on the employer plan as primary insurance past the age of 65.  But if the employer has </a:t>
            </a:r>
            <a:r>
              <a:rPr lang="en-US" sz="1400" b="0" i="1" u="none" strike="noStrike" dirty="0">
                <a:solidFill>
                  <a:srgbClr val="000000"/>
                </a:solidFill>
                <a:effectLst/>
                <a:latin typeface="Calibri" panose="020F0502020204030204" pitchFamily="34" charset="0"/>
              </a:rPr>
              <a:t>less than </a:t>
            </a:r>
            <a:r>
              <a:rPr lang="en-US" sz="1400" b="0" i="0" u="none" strike="noStrike" dirty="0">
                <a:solidFill>
                  <a:srgbClr val="000000"/>
                </a:solidFill>
                <a:effectLst/>
                <a:latin typeface="Calibri" panose="020F0502020204030204" pitchFamily="34" charset="0"/>
              </a:rPr>
              <a:t>20 employees, they can decide if they will continue providing coverage after the employee (or their spouse) turns 65.</a:t>
            </a:r>
            <a:r>
              <a:rPr lang="en-US" sz="1400" b="0" i="0" u="none" strike="noStrike" dirty="0">
                <a:solidFill>
                  <a:schemeClr val="tx1"/>
                </a:solidFill>
                <a:effectLst/>
                <a:latin typeface="+mn-lt"/>
              </a:rPr>
              <a:t>  </a:t>
            </a:r>
          </a:p>
          <a:p>
            <a:pPr algn="l" rtl="0">
              <a:spcBef>
                <a:spcPts val="0"/>
              </a:spcBef>
              <a:spcAft>
                <a:spcPts val="800"/>
              </a:spcAft>
            </a:pPr>
            <a:endParaRPr lang="en-US" sz="1400" b="0" i="0" u="none" strike="noStrike" dirty="0">
              <a:solidFill>
                <a:schemeClr val="tx1"/>
              </a:solidFill>
              <a:effectLst/>
              <a:latin typeface="+mn-lt"/>
            </a:endParaRPr>
          </a:p>
          <a:p>
            <a:pPr algn="l" rtl="0">
              <a:spcBef>
                <a:spcPts val="0"/>
              </a:spcBef>
              <a:spcAft>
                <a:spcPts val="800"/>
              </a:spcAft>
            </a:pPr>
            <a:r>
              <a:rPr lang="en-US" sz="1400" b="0" i="0" u="none" strike="noStrike" dirty="0">
                <a:solidFill>
                  <a:srgbClr val="000000"/>
                </a:solidFill>
                <a:effectLst/>
                <a:latin typeface="Calibri" panose="020F0502020204030204" pitchFamily="34" charset="0"/>
              </a:rPr>
              <a:t>And for people who are on Medicare due to disability, the number is 100.  Over 100 employees, and you can stay on the employer insurance as primary.  Under 100 employees, the employer plan can choose if they will continue providing coverage.  </a:t>
            </a:r>
            <a:endParaRPr lang="en-US" sz="1300" dirty="0"/>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31</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233950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As I mentioned on the previous slide, if you have insurance through active employment – that could be you or a spouse who is still working – you may decide to delay parts of your Medicare coverage when you are first eligible: </a:t>
            </a:r>
            <a:endParaRPr lang="en-US" sz="1400" b="0" i="0" u="none" strike="noStrike" dirty="0">
              <a:solidFill>
                <a:schemeClr val="tx1"/>
              </a:solidFill>
              <a:effectLst/>
              <a:latin typeface="+mn-lt"/>
            </a:endParaRPr>
          </a:p>
          <a:p>
            <a:pPr marL="285750" indent="-285750" rtl="0">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You may choose to delay Medicare Part A if you have a Health Savings Account (HSA). Enrolling in Part A while still making contributions to a HSA may create a tax penalty.  Your Part A effective date is typically backdated six months (up to your 65</a:t>
            </a:r>
            <a:r>
              <a:rPr lang="en-US" sz="1400" b="0" i="0" u="none" strike="noStrike" baseline="30000" dirty="0">
                <a:solidFill>
                  <a:srgbClr val="000000"/>
                </a:solidFill>
                <a:effectLst/>
                <a:latin typeface="Calibri" panose="020F0502020204030204" pitchFamily="34" charset="0"/>
              </a:rPr>
              <a:t>th</a:t>
            </a:r>
            <a:r>
              <a:rPr lang="en-US" sz="1400" b="0" i="0" u="none" strike="noStrike" dirty="0">
                <a:solidFill>
                  <a:srgbClr val="000000"/>
                </a:solidFill>
                <a:effectLst/>
                <a:latin typeface="Calibri" panose="020F0502020204030204" pitchFamily="34" charset="0"/>
              </a:rPr>
              <a:t> birthday). </a:t>
            </a:r>
            <a:endParaRPr lang="en-US" sz="1400" b="0" i="0" u="none" strike="noStrike" dirty="0">
              <a:solidFill>
                <a:srgbClr val="000000"/>
              </a:solidFill>
              <a:effectLst/>
              <a:latin typeface="Arial" panose="020B0604020202020204" pitchFamily="34" charset="0"/>
            </a:endParaRPr>
          </a:p>
          <a:p>
            <a:pPr marL="285750" indent="-285750" rtl="0">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Many people delay Medicare Part B when they have adequate coverage through active employment (their own or through a working spouse).   Delaying means you will not need to pay the monthly Part B premium. The key is to do this</a:t>
            </a:r>
            <a:r>
              <a:rPr lang="en-US" sz="1400" b="0" i="1" u="none" strike="noStrike" dirty="0">
                <a:solidFill>
                  <a:srgbClr val="000000"/>
                </a:solidFill>
                <a:effectLst/>
                <a:latin typeface="Calibri" panose="020F0502020204030204" pitchFamily="34" charset="0"/>
              </a:rPr>
              <a:t> before </a:t>
            </a:r>
            <a:r>
              <a:rPr lang="en-US" sz="1400" b="0" i="0" u="none" strike="noStrike" dirty="0">
                <a:solidFill>
                  <a:srgbClr val="000000"/>
                </a:solidFill>
                <a:effectLst/>
                <a:latin typeface="Calibri" panose="020F0502020204030204" pitchFamily="34" charset="0"/>
              </a:rPr>
              <a:t>your Part B goes into effect so you can also delay the six-month window when you can enroll in a supplement without passing health underwriting.  </a:t>
            </a:r>
            <a:endParaRPr lang="en-US" sz="1400" b="0" i="0" u="none" strike="noStrike" dirty="0">
              <a:solidFill>
                <a:srgbClr val="000000"/>
              </a:solidFill>
              <a:effectLst/>
              <a:latin typeface="Arial" panose="020B0604020202020204" pitchFamily="34" charset="0"/>
            </a:endParaRPr>
          </a:p>
          <a:p>
            <a:pPr marL="285750" indent="-285750" rtl="0">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Lastly, you can also delay Part D drug coverage if you have a drug plan that’s as good as what Medicare provides.  Enrolling in Part D plan is “triggered” by when your Medicare Part A begins, so save any “proof” about your drug coverage to avoid any late enrollment penalties later when you enroll in a Medicare drug plan.  </a:t>
            </a:r>
            <a:endParaRPr lang="en-US" sz="1400" b="0" i="0" u="none" strike="noStrike" dirty="0">
              <a:solidFill>
                <a:srgbClr val="000000"/>
              </a:solidFill>
              <a:effectLst/>
              <a:latin typeface="Arial" panose="020B0604020202020204" pitchFamily="34" charset="0"/>
            </a:endParaRPr>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32</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93903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Later, once you (or your spouse) retires, or if you get dropped by your employer plan, you have a special enrollment period where you have a limited time to fully enroll in Medicare without penalty.  Unfortunately, the timelines aren’t all the same.  Once you retire, you have: </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two months to enroll in a Part D drug plan</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up to 8 months to enroll in Part B</a:t>
            </a:r>
            <a:endParaRPr lang="en-US" sz="1400" b="0" i="0" u="none" strike="noStrike" dirty="0">
              <a:solidFill>
                <a:srgbClr val="000000"/>
              </a:solidFill>
              <a:effectLst/>
              <a:latin typeface="Arial" panose="020B0604020202020204" pitchFamily="34" charset="0"/>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If you miss those deadlines, you may have to pay late enrollment penalties.</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And, once your Part B goes into effect, then you have six months to choose any supplement without being denied due to any health conditions.  </a:t>
            </a:r>
            <a:endParaRPr lang="en-US" sz="1400" b="0" dirty="0">
              <a:effectLst/>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Of course, these are just Medicare’s guidelines.  If your current coverage ends as soon as you retire, it’s best to enroll in Medicare ahead of time so you aren’t left with any gaps in coverage.   </a:t>
            </a:r>
            <a:endParaRPr lang="en-US" sz="1400" b="0" dirty="0">
              <a:effectLst/>
            </a:endParaRPr>
          </a:p>
          <a:p>
            <a:br>
              <a:rPr lang="en-US" dirty="0"/>
            </a:br>
            <a:endParaRPr lang="en-US" altLang="en-US" sz="1200" dirty="0"/>
          </a:p>
          <a:p>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33</a:t>
            </a:fld>
            <a:endParaRPr lang="en-US"/>
          </a:p>
        </p:txBody>
      </p:sp>
    </p:spTree>
    <p:extLst>
      <p:ext uri="{BB962C8B-B14F-4D97-AF65-F5344CB8AC3E}">
        <p14:creationId xmlns:p14="http://schemas.microsoft.com/office/powerpoint/2010/main" val="3416178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To review some critical information things about eligibility and enrollment, you are eligible for Medicare if you are:</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turning 65 or</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have received disability benefits for 24 months or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been diagnosed with ALS or ESRD for a certain amount of time.  </a:t>
            </a:r>
            <a:endParaRPr lang="en-US" sz="1400" b="0" i="0" u="none" strike="noStrike" dirty="0">
              <a:solidFill>
                <a:srgbClr val="000000"/>
              </a:solidFill>
              <a:effectLst/>
              <a:latin typeface="Arial" panose="020B0604020202020204" pitchFamily="34" charset="0"/>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And you will be automatically enrolled in Medicare if you are receiving Social Security.  Otherwise, you should enroll yourself with the Social Security Administration.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If you are going to continue to work (or be covered by a working spouse), and will have employer health insurance, you can delay parts of Medicare, but it is best to make those choices </a:t>
            </a:r>
            <a:r>
              <a:rPr lang="en-US" sz="1400" b="0" i="1" u="none" strike="noStrike" dirty="0">
                <a:solidFill>
                  <a:srgbClr val="000000"/>
                </a:solidFill>
                <a:effectLst/>
                <a:latin typeface="Calibri" panose="020F0502020204030204" pitchFamily="34" charset="0"/>
              </a:rPr>
              <a:t>before</a:t>
            </a:r>
            <a:r>
              <a:rPr lang="en-US" sz="1400" b="0" i="0" u="none" strike="noStrike" dirty="0">
                <a:solidFill>
                  <a:srgbClr val="000000"/>
                </a:solidFill>
                <a:effectLst/>
                <a:latin typeface="Calibri" panose="020F0502020204030204" pitchFamily="34" charset="0"/>
              </a:rPr>
              <a:t> your Medicare becomes effective.  And check with Social Security before delaying Medicare, since they handle Medicare eligibility and enrollment.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Once you retire, you have limited time to fully enroll in Medicare – otherwise, you might have to pay lifetime penalties.  But, if you’re starting Medicare and you’re already retired, Medicare is your primary and the retiree insurance is secondary.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Lastly, for anyone who is eligible for Medicare under 65 due to disability, your eligibility “starts over” once you turn 65 and you can review your Medicare choices again, like for a Medicare supplement.  </a:t>
            </a:r>
            <a:endParaRPr lang="en-US" sz="1400" b="0" dirty="0">
              <a:effectLst/>
            </a:endParaRPr>
          </a:p>
          <a:p>
            <a:br>
              <a:rPr lang="en-US" sz="1400" dirty="0"/>
            </a:b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34</a:t>
            </a:fld>
            <a:endParaRPr lang="en-US"/>
          </a:p>
        </p:txBody>
      </p:sp>
    </p:spTree>
    <p:extLst>
      <p:ext uri="{BB962C8B-B14F-4D97-AF65-F5344CB8AC3E}">
        <p14:creationId xmlns:p14="http://schemas.microsoft.com/office/powerpoint/2010/main" val="451276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Before I take questions, I want to end by offering some important reminders and showing some resources available to you.  </a:t>
            </a:r>
            <a:endParaRPr lang="en-US" b="1"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35</a:t>
            </a:fld>
            <a:endParaRPr lang="en-US"/>
          </a:p>
        </p:txBody>
      </p:sp>
    </p:spTree>
    <p:extLst>
      <p:ext uri="{BB962C8B-B14F-4D97-AF65-F5344CB8AC3E}">
        <p14:creationId xmlns:p14="http://schemas.microsoft.com/office/powerpoint/2010/main" val="2525790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0"/>
              </a:spcAft>
            </a:pPr>
            <a:r>
              <a:rPr lang="en-US" sz="1400" b="0" i="0" u="none" strike="noStrike" dirty="0">
                <a:solidFill>
                  <a:srgbClr val="000000"/>
                </a:solidFill>
                <a:effectLst/>
                <a:latin typeface="Calibri" panose="020F0502020204030204" pitchFamily="34" charset="0"/>
              </a:rPr>
              <a:t>First, I want to offer important reminders about Medicare fraud and abuse.  Unfortunately, every year, hundreds of thousands of people are impacted right here in Iowa by Medicare fraud.  And there are some things you can do to prevent this from happening to you:</a:t>
            </a:r>
            <a:endParaRPr lang="en-US" sz="1400" b="0" dirty="0">
              <a:effectLst/>
            </a:endParaRP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Tip #1 is to “guard your card.” Treat it like your Social Security number and don’t give your Medicare number out to anyone other than your healthcare providers or the people in your life that you trust to make healthcare decisions.  And definitely don’t give your Medicare number out over the phone.  Medicare will NEVER call you to ask for your Medicare number or personal medical information.  </a:t>
            </a:r>
            <a:endParaRPr lang="en-US" sz="1400" b="0" i="0" u="none" strike="noStrike" dirty="0">
              <a:solidFill>
                <a:schemeClr val="tx1"/>
              </a:solidFill>
              <a:effectLst/>
              <a:latin typeface="+mn-lt"/>
            </a:endParaRP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Tip #2 is to screen your calls.  Don’t answer unknown callers.  Make them leave you a message first.  And when you </a:t>
            </a:r>
            <a:r>
              <a:rPr lang="en-US" sz="1400" b="0" i="1" u="none" strike="noStrike" dirty="0">
                <a:solidFill>
                  <a:srgbClr val="000000"/>
                </a:solidFill>
                <a:effectLst/>
                <a:latin typeface="Calibri" panose="020F0502020204030204" pitchFamily="34" charset="0"/>
              </a:rPr>
              <a:t>do</a:t>
            </a:r>
            <a:r>
              <a:rPr lang="en-US" sz="1400" b="0" i="0" u="none" strike="noStrike" dirty="0">
                <a:solidFill>
                  <a:srgbClr val="000000"/>
                </a:solidFill>
                <a:effectLst/>
                <a:latin typeface="Calibri" panose="020F0502020204030204" pitchFamily="34" charset="0"/>
              </a:rPr>
              <a:t> talk to someone, whether it’s an insurance agent or someone at Social Security, keep track of who you talked to.  Write down the name &amp; date &amp; what you discussed. </a:t>
            </a:r>
            <a:endParaRPr lang="en-US" sz="1400" b="0" i="0" u="none" strike="noStrike" dirty="0">
              <a:solidFill>
                <a:schemeClr val="tx1"/>
              </a:solidFill>
              <a:effectLst/>
              <a:latin typeface="+mn-lt"/>
            </a:endParaRP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Tip #3 is to open all your mail.  This is how you are contacted by Medicare, by Social Security, and by Health &amp; Human Services or Medicaid.  Open your mail, read it, and notify someone if you have questions or something doesn’t look right.  Same thing if you receive a healthcare package in the mail you weren’t expecting.  Recent Medicare scams have involved sending out things you didn’t order, like COVID test kits or catheters. </a:t>
            </a:r>
            <a:endParaRPr lang="en-US" sz="1400" b="0" i="0" u="none" strike="noStrike" dirty="0">
              <a:solidFill>
                <a:schemeClr val="tx1"/>
              </a:solidFill>
              <a:effectLst/>
              <a:latin typeface="+mn-lt"/>
            </a:endParaRP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Tip #4 is to review your Medicare statements (MSNs) &amp; explanation of benefits documents for charges &amp; services you actually received.  Another common scam is for the wrong charges or supplies to end up on someone’s Medicare statement.  So, pay close attention to what you’re receiving in the mail and what health services are being charged to your Medicare account. </a:t>
            </a:r>
            <a:endParaRPr lang="en-US" sz="1400" b="0" dirty="0">
              <a:effectLst/>
            </a:endParaRPr>
          </a:p>
          <a:p>
            <a:pPr rtl="0">
              <a:spcBef>
                <a:spcPts val="0"/>
              </a:spcBef>
              <a:spcAft>
                <a:spcPts val="0"/>
              </a:spcAft>
            </a:pPr>
            <a:r>
              <a:rPr lang="en-US" sz="1400" b="0" i="0" u="none" strike="noStrike" dirty="0">
                <a:solidFill>
                  <a:srgbClr val="000000"/>
                </a:solidFill>
                <a:effectLst/>
                <a:latin typeface="Calibri" panose="020F0502020204030204" pitchFamily="34" charset="0"/>
              </a:rPr>
              <a:t>For any of these situations, if something doesn’t seem right, contact 1-800-MEDICARE or us at SHIIP-SMP and we will help you report the issue, if needed.</a:t>
            </a:r>
            <a:endParaRPr lang="en-US" sz="1400" b="0" dirty="0">
              <a:effectLst/>
            </a:endParaRPr>
          </a:p>
          <a:p>
            <a:br>
              <a:rPr lang="en-US" dirty="0"/>
            </a:br>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36</a:t>
            </a:fld>
            <a:endParaRPr lang="en-US"/>
          </a:p>
        </p:txBody>
      </p:sp>
    </p:spTree>
    <p:extLst>
      <p:ext uri="{BB962C8B-B14F-4D97-AF65-F5344CB8AC3E}">
        <p14:creationId xmlns:p14="http://schemas.microsoft.com/office/powerpoint/2010/main" val="408268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common, current Medicare scams happening right now involve:</a:t>
            </a:r>
          </a:p>
          <a:p>
            <a:pPr marL="285750" indent="-285750">
              <a:buFont typeface="Arial" panose="020B0604020202020204" pitchFamily="34" charset="0"/>
              <a:buChar char="•"/>
            </a:pPr>
            <a:r>
              <a:rPr lang="en-US" dirty="0"/>
              <a:t>COVID test kits</a:t>
            </a:r>
          </a:p>
          <a:p>
            <a:pPr marL="285750" indent="-285750">
              <a:buFont typeface="Arial" panose="020B0604020202020204" pitchFamily="34" charset="0"/>
              <a:buChar char="•"/>
            </a:pPr>
            <a:r>
              <a:rPr lang="en-US" dirty="0"/>
              <a:t>Catheters</a:t>
            </a:r>
          </a:p>
          <a:p>
            <a:pPr marL="285750" indent="-285750">
              <a:buFont typeface="Arial" panose="020B0604020202020204" pitchFamily="34" charset="0"/>
              <a:buChar char="•"/>
            </a:pPr>
            <a:r>
              <a:rPr lang="en-US" dirty="0"/>
              <a:t>continuous glucose monitors</a:t>
            </a:r>
          </a:p>
          <a:p>
            <a:pPr marL="285750" indent="-285750">
              <a:buFont typeface="Arial" panose="020B0604020202020204" pitchFamily="34" charset="0"/>
              <a:buChar char="•"/>
            </a:pPr>
            <a:r>
              <a:rPr lang="en-US" dirty="0"/>
              <a:t>genetic testing</a:t>
            </a:r>
          </a:p>
          <a:p>
            <a:pPr marL="285750" indent="-285750">
              <a:buFont typeface="Arial" panose="020B0604020202020204" pitchFamily="34" charset="0"/>
              <a:buChar char="•"/>
            </a:pPr>
            <a:r>
              <a:rPr lang="en-US" dirty="0"/>
              <a:t>durable medical equipment – especially knee or back braces </a:t>
            </a:r>
          </a:p>
          <a:p>
            <a:pPr marL="285750" indent="-285750">
              <a:buFont typeface="Arial" panose="020B0604020202020204" pitchFamily="34" charset="0"/>
              <a:buChar char="•"/>
            </a:pPr>
            <a:r>
              <a:rPr lang="en-US" dirty="0"/>
              <a:t>CPAP supplies, and telehealth </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If you have any of these items sent to you unexpectedly or if you notice any of these charges on a Medicare Summary Notice and suspect it is Medicare fraud, contact us at SHIIP-SMP to report it, but you will also want to call Medicare at 1-800-633-4227 to request a new Medicare number.  Unknown charges are a symptom of a compromised Medicare number, and you are entitled to a new Medicare number if your current Medicare number is used fraudulently. The fastest way to get that new Medicare number is to call Medicare so that your old Medicare number doesn’t continue to be billed for services you didn’t actually have.  </a:t>
            </a:r>
          </a:p>
        </p:txBody>
      </p:sp>
      <p:sp>
        <p:nvSpPr>
          <p:cNvPr id="4" name="Slide Number Placeholder 3"/>
          <p:cNvSpPr>
            <a:spLocks noGrp="1"/>
          </p:cNvSpPr>
          <p:nvPr>
            <p:ph type="sldNum" sz="quarter" idx="5"/>
          </p:nvPr>
        </p:nvSpPr>
        <p:spPr/>
        <p:txBody>
          <a:bodyPr/>
          <a:lstStyle/>
          <a:p>
            <a:fld id="{417F1080-E2E5-401B-AE1A-46A2A206932F}" type="slidenum">
              <a:rPr lang="en-US" smtClean="0"/>
              <a:t>37</a:t>
            </a:fld>
            <a:endParaRPr lang="en-US"/>
          </a:p>
        </p:txBody>
      </p:sp>
    </p:spTree>
    <p:extLst>
      <p:ext uri="{BB962C8B-B14F-4D97-AF65-F5344CB8AC3E}">
        <p14:creationId xmlns:p14="http://schemas.microsoft.com/office/powerpoint/2010/main" val="2097400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reason why you want to make sure you report Medicare fraud and request a new Medicare number is because there are some services Medicare will only cover on certain timelines.  For example, Medicare only offers coverage for a continuous glucose monitor (CGM) once every five years, so if there is a CGM billed to your Medicare account fraudulently and not reported, it could affect whether you are able to have one covered by Medicare in the future, even if it is medically necessary and you now need one.</a:t>
            </a:r>
          </a:p>
          <a:p>
            <a:endParaRPr lang="en-US" dirty="0"/>
          </a:p>
          <a:p>
            <a:r>
              <a:rPr lang="en-US" dirty="0"/>
              <a:t>Making sure your Medicare account is only charged for services &amp; equipment you actually received is an important way to make sure you can continue to receive the services you need, when you need them.    </a:t>
            </a:r>
          </a:p>
        </p:txBody>
      </p:sp>
      <p:sp>
        <p:nvSpPr>
          <p:cNvPr id="4" name="Slide Number Placeholder 3"/>
          <p:cNvSpPr>
            <a:spLocks noGrp="1"/>
          </p:cNvSpPr>
          <p:nvPr>
            <p:ph type="sldNum" sz="quarter" idx="5"/>
          </p:nvPr>
        </p:nvSpPr>
        <p:spPr/>
        <p:txBody>
          <a:bodyPr/>
          <a:lstStyle/>
          <a:p>
            <a:fld id="{417F1080-E2E5-401B-AE1A-46A2A206932F}" type="slidenum">
              <a:rPr lang="en-US" smtClean="0"/>
              <a:t>38</a:t>
            </a:fld>
            <a:endParaRPr lang="en-US"/>
          </a:p>
        </p:txBody>
      </p:sp>
    </p:spTree>
    <p:extLst>
      <p:ext uri="{BB962C8B-B14F-4D97-AF65-F5344CB8AC3E}">
        <p14:creationId xmlns:p14="http://schemas.microsoft.com/office/powerpoint/2010/main" val="1727466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Tracking your Medicare coverage online can be an easy way to keep track of </a:t>
            </a:r>
            <a:r>
              <a:rPr lang="en-US"/>
              <a:t>your services too. </a:t>
            </a:r>
            <a:endParaRPr lang="en-US" dirty="0"/>
          </a:p>
          <a:p>
            <a:endParaRPr lang="en-US" dirty="0"/>
          </a:p>
          <a:p>
            <a:r>
              <a:rPr lang="en-US" dirty="0"/>
              <a:t>The Medicare website medicare.gov is very useful because you can create a personal account with your Medicare number to track your Medicare claims, print a copy of your Medicare card, search for providers, and change Medicare Advantage or drug plans each year.  You can also find details about coverage &amp; benefits for different plans, as well as contact information for the plans.   </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39</a:t>
            </a:fld>
            <a:endParaRPr lang="en-US"/>
          </a:p>
        </p:txBody>
      </p:sp>
    </p:spTree>
    <p:extLst>
      <p:ext uri="{BB962C8B-B14F-4D97-AF65-F5344CB8AC3E}">
        <p14:creationId xmlns:p14="http://schemas.microsoft.com/office/powerpoint/2010/main" val="192855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Today, my plan is focus on an </a:t>
            </a:r>
            <a:r>
              <a:rPr lang="en-US" i="1" dirty="0"/>
              <a:t>overview</a:t>
            </a:r>
            <a:r>
              <a:rPr lang="en-US" dirty="0"/>
              <a:t> of Medicare.  To do that, I’m going to</a:t>
            </a:r>
          </a:p>
          <a:p>
            <a:pPr marL="171450" indent="-171450">
              <a:buFont typeface="Arial" panose="020B0604020202020204" pitchFamily="34" charset="0"/>
              <a:buChar char="•"/>
            </a:pPr>
            <a:r>
              <a:rPr lang="en-US" dirty="0"/>
              <a:t>explain the basic parts of what Medicare covers</a:t>
            </a:r>
          </a:p>
          <a:p>
            <a:pPr marL="171450" indent="-171450">
              <a:buFont typeface="Arial" panose="020B0604020202020204" pitchFamily="34" charset="0"/>
              <a:buChar char="•"/>
            </a:pPr>
            <a:r>
              <a:rPr lang="en-US" dirty="0"/>
              <a:t>highlight some of your Medicare choices </a:t>
            </a:r>
          </a:p>
          <a:p>
            <a:pPr marL="171450" indent="-171450">
              <a:buFont typeface="Arial" panose="020B0604020202020204" pitchFamily="34" charset="0"/>
              <a:buChar char="•"/>
            </a:pPr>
            <a:r>
              <a:rPr lang="en-US" dirty="0"/>
              <a:t>discuss eligibility and enrollment, and </a:t>
            </a:r>
          </a:p>
          <a:p>
            <a:pPr marL="171450" indent="-171450">
              <a:buFont typeface="Arial" panose="020B0604020202020204" pitchFamily="34" charset="0"/>
              <a:buChar char="•"/>
            </a:pPr>
            <a:r>
              <a:rPr lang="en-US" dirty="0"/>
              <a:t>show you some resources, as well as offer some reminders.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will also do a quick review of key points at the end of each section. My goal is to spend about an hour on the presentation slides, not including any time for questions.  </a:t>
            </a:r>
            <a:endParaRPr lang="en-US" b="1"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a:t>
            </a:fld>
            <a:endParaRPr lang="en-US"/>
          </a:p>
        </p:txBody>
      </p:sp>
    </p:spTree>
    <p:extLst>
      <p:ext uri="{BB962C8B-B14F-4D97-AF65-F5344CB8AC3E}">
        <p14:creationId xmlns:p14="http://schemas.microsoft.com/office/powerpoint/2010/main" val="990825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sz="1400" b="0" i="0" u="none" strike="noStrike" dirty="0">
                <a:solidFill>
                  <a:srgbClr val="000000"/>
                </a:solidFill>
                <a:effectLst/>
                <a:latin typeface="Calibri" panose="020F0502020204030204" pitchFamily="34" charset="0"/>
              </a:rPr>
              <a:t>Medicare.gov also has lots of details about what Medicare does and doesn’t cover.  You can type in www.medicare.gov/coverage, enter a test or service and see whether it’s covered.  Note that this is more on the “Original Medicare” side, though.  When it comes to a Medicare Advantage plan, you should call the phone number on your plan’s card or check the plan’s website for information about coverage of services or tests.  </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40</a:t>
            </a:fld>
            <a:endParaRPr lang="en-US"/>
          </a:p>
        </p:txBody>
      </p:sp>
    </p:spTree>
    <p:extLst>
      <p:ext uri="{BB962C8B-B14F-4D97-AF65-F5344CB8AC3E}">
        <p14:creationId xmlns:p14="http://schemas.microsoft.com/office/powerpoint/2010/main" val="3476486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Another resource is us at the SHIIP-SMP program.  This presentation is not the entirety of the services we offer.  You can access us our services and information in a variety of ways: </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You can visit our website at shiip.iowa.gov.  (Note that “ship” has 2 I’s!)  At the top of that website, you can click “Find a counselor,” then type in your county to find your local site where we have volunteers set up to meet with you or discuss things over the phone.   On our website, you can also click “Find resources” at the top to access a variety of documents like the ones in your packet today.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You can also call our consumer line at 1-800-351-4664.  That is a toll-free number where we can answer general questions and get you to a local SHIIP-SMP site, if needed.  </a:t>
            </a:r>
            <a:endParaRPr lang="en-US" sz="14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41</a:t>
            </a:fld>
            <a:endParaRPr lang="en-US"/>
          </a:p>
        </p:txBody>
      </p:sp>
    </p:spTree>
    <p:extLst>
      <p:ext uri="{BB962C8B-B14F-4D97-AF65-F5344CB8AC3E}">
        <p14:creationId xmlns:p14="http://schemas.microsoft.com/office/powerpoint/2010/main" val="1069456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marL="0" indent="0" rtl="0" fontAlgn="base">
              <a:spcBef>
                <a:spcPts val="0"/>
              </a:spcBef>
              <a:spcAft>
                <a:spcPts val="800"/>
              </a:spcAft>
              <a:buFont typeface="Arial" panose="020B0604020202020204" pitchFamily="34" charset="0"/>
              <a:buNone/>
            </a:pPr>
            <a:r>
              <a:rPr lang="en-US" sz="1400" b="0" i="0" u="none" strike="noStrike" dirty="0">
                <a:solidFill>
                  <a:srgbClr val="000000"/>
                </a:solidFill>
                <a:effectLst/>
                <a:latin typeface="+mn-lt"/>
                <a:cs typeface="Arial" panose="020B0604020202020204" pitchFamily="34" charset="0"/>
              </a:rPr>
              <a:t>SHIIP-SMP has a quarterly newsletter we email out with timely articles about what’s going on in Medicare.  You can sign up for the newsletter by going to shiip.iowa.gov/contact.  Then scroll to the bottom of the page and subscribe to our email notifications.  </a:t>
            </a:r>
          </a:p>
          <a:p>
            <a:pPr rtl="0" fontAlgn="base"/>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42</a:t>
            </a:fld>
            <a:endParaRPr lang="en-US"/>
          </a:p>
        </p:txBody>
      </p:sp>
    </p:spTree>
    <p:extLst>
      <p:ext uri="{BB962C8B-B14F-4D97-AF65-F5344CB8AC3E}">
        <p14:creationId xmlns:p14="http://schemas.microsoft.com/office/powerpoint/2010/main" val="4013886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fontAlgn="base"/>
            <a:r>
              <a:rPr lang="en-US" dirty="0"/>
              <a:t>We also have a Facebook page called the Iowa Senior Health Insurance Information Program &amp; Medicare Patrol.  We post reminders there throughout the year, like ways to avoid Medicare fraud, enrollment periods you might be eligible for, what preventive benefits to schedule with your doctor, etc.  </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43</a:t>
            </a:fld>
            <a:endParaRPr lang="en-US"/>
          </a:p>
        </p:txBody>
      </p:sp>
    </p:spTree>
    <p:extLst>
      <p:ext uri="{BB962C8B-B14F-4D97-AF65-F5344CB8AC3E}">
        <p14:creationId xmlns:p14="http://schemas.microsoft.com/office/powerpoint/2010/main" val="2094793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SHIIP-SMP volunteers are trained to provide one-on-one counseling to talk through your options, compare Medicare Advantage &amp; Part D plans, and make sure you feel comfortable with your coverage decisions.  Please call us to make an appointment with a volunteer counselor at your local site.  Your local site </a:t>
            </a:r>
            <a:r>
              <a:rPr lang="en-US" sz="1400" dirty="0"/>
              <a:t>is located at _______________, and the number there is __________________. </a:t>
            </a:r>
          </a:p>
        </p:txBody>
      </p:sp>
      <p:sp>
        <p:nvSpPr>
          <p:cNvPr id="4" name="Slide Number Placeholder 3"/>
          <p:cNvSpPr>
            <a:spLocks noGrp="1"/>
          </p:cNvSpPr>
          <p:nvPr>
            <p:ph type="sldNum" sz="quarter" idx="5"/>
          </p:nvPr>
        </p:nvSpPr>
        <p:spPr/>
        <p:txBody>
          <a:bodyPr/>
          <a:lstStyle/>
          <a:p>
            <a:fld id="{417F1080-E2E5-401B-AE1A-46A2A206932F}" type="slidenum">
              <a:rPr lang="en-US" smtClean="0"/>
              <a:t>44</a:t>
            </a:fld>
            <a:endParaRPr lang="en-US"/>
          </a:p>
        </p:txBody>
      </p:sp>
    </p:spTree>
    <p:extLst>
      <p:ext uri="{BB962C8B-B14F-4D97-AF65-F5344CB8AC3E}">
        <p14:creationId xmlns:p14="http://schemas.microsoft.com/office/powerpoint/2010/main" val="2601827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b="0" baseline="0" dirty="0"/>
              <a:t>We recruit new volunteers each year, so if you are ever interested in volunteering for the SHIIP-SMP program, please come talk to me.  </a:t>
            </a:r>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pPr>
              <a:defRPr/>
            </a:pPr>
            <a:fld id="{D7AABFF4-6EEA-4319-9C9A-37B01A6E8346}" type="slidenum">
              <a:rPr lang="en-US" altLang="en-US" smtClean="0"/>
              <a:pPr>
                <a:defRPr/>
              </a:pPr>
              <a:t>45</a:t>
            </a:fld>
            <a:endParaRPr lang="en-US" altLang="en-US"/>
          </a:p>
        </p:txBody>
      </p:sp>
    </p:spTree>
    <p:extLst>
      <p:ext uri="{BB962C8B-B14F-4D97-AF65-F5344CB8AC3E}">
        <p14:creationId xmlns:p14="http://schemas.microsoft.com/office/powerpoint/2010/main" val="2617533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sz="1400" dirty="0"/>
              <a:t>In addition to some of the items I already mentioned, in your packet tonight, you have… [mention some of the other things in the packet].</a:t>
            </a:r>
          </a:p>
          <a:p>
            <a:endParaRPr lang="en-US" sz="1400" dirty="0"/>
          </a:p>
          <a:p>
            <a:r>
              <a:rPr lang="en-US" sz="1400" dirty="0"/>
              <a:t>Are there any remaining questions? </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46</a:t>
            </a:fld>
            <a:endParaRPr lang="en-US"/>
          </a:p>
        </p:txBody>
      </p:sp>
    </p:spTree>
    <p:extLst>
      <p:ext uri="{BB962C8B-B14F-4D97-AF65-F5344CB8AC3E}">
        <p14:creationId xmlns:p14="http://schemas.microsoft.com/office/powerpoint/2010/main" val="15991482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sz="1400" b="0" baseline="0" dirty="0"/>
              <a:t>Before you leave, please complete the SHIIP-SMP Presentation Feedback Survey.</a:t>
            </a:r>
            <a:endParaRPr lang="en-US" b="0" baseline="0" dirty="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pPr>
              <a:defRPr/>
            </a:pPr>
            <a:fld id="{D7AABFF4-6EEA-4319-9C9A-37B01A6E8346}" type="slidenum">
              <a:rPr lang="en-US" altLang="en-US" smtClean="0"/>
              <a:pPr>
                <a:defRPr/>
              </a:pPr>
              <a:t>47</a:t>
            </a:fld>
            <a:endParaRPr lang="en-US" altLang="en-US"/>
          </a:p>
        </p:txBody>
      </p:sp>
    </p:spTree>
    <p:extLst>
      <p:ext uri="{BB962C8B-B14F-4D97-AF65-F5344CB8AC3E}">
        <p14:creationId xmlns:p14="http://schemas.microsoft.com/office/powerpoint/2010/main" val="3230768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Thank you for coming!  </a:t>
            </a:r>
            <a:endParaRPr lang="en-US" b="1"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48</a:t>
            </a:fld>
            <a:endParaRPr lang="en-US"/>
          </a:p>
        </p:txBody>
      </p:sp>
    </p:spTree>
    <p:extLst>
      <p:ext uri="{BB962C8B-B14F-4D97-AF65-F5344CB8AC3E}">
        <p14:creationId xmlns:p14="http://schemas.microsoft.com/office/powerpoint/2010/main" val="253554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The first section of the slides explain what Medicare covers in terms of benefits.  I know some of you may be coming to this as a “blank slate” and others of you may be familiar with this from your own experiences with friends or family members, but it is always good to start with the basics of coverage.</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5</a:t>
            </a:fld>
            <a:endParaRPr lang="en-US"/>
          </a:p>
        </p:txBody>
      </p:sp>
    </p:spTree>
    <p:extLst>
      <p:ext uri="{BB962C8B-B14F-4D97-AF65-F5344CB8AC3E}">
        <p14:creationId xmlns:p14="http://schemas.microsoft.com/office/powerpoint/2010/main" val="161569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When it comes to Medicare coverage, Medicare is organized into parts.  There’s Medicare A, B, C, and D, and then there are also Medicare supplements.  </a:t>
            </a:r>
            <a:endParaRPr lang="en-US" sz="1400" b="0" dirty="0">
              <a:effectLst/>
            </a:endParaRPr>
          </a:p>
          <a:p>
            <a:pPr marL="0" indent="0" rtl="0" fontAlgn="base">
              <a:spcBef>
                <a:spcPts val="0"/>
              </a:spcBef>
              <a:spcAft>
                <a:spcPts val="800"/>
              </a:spcAft>
              <a:buFont typeface="Arial" panose="020B0604020202020204" pitchFamily="34" charset="0"/>
              <a:buNone/>
            </a:pPr>
            <a:endParaRPr lang="en-US" sz="1400" b="0" i="0" u="none" strike="noStrike" dirty="0">
              <a:solidFill>
                <a:srgbClr val="000000"/>
              </a:solidFill>
              <a:effectLst/>
              <a:latin typeface="Calibri" panose="020F0502020204030204" pitchFamily="34" charset="0"/>
            </a:endParaRPr>
          </a:p>
          <a:p>
            <a:pPr marL="0" indent="0" rtl="0" fontAlgn="base">
              <a:spcBef>
                <a:spcPts val="0"/>
              </a:spcBef>
              <a:spcAft>
                <a:spcPts val="800"/>
              </a:spcAft>
              <a:buFont typeface="Arial" panose="020B0604020202020204" pitchFamily="34" charset="0"/>
              <a:buNone/>
            </a:pPr>
            <a:r>
              <a:rPr lang="en-US" sz="1400" b="0" i="0" u="none" strike="noStrike" dirty="0">
                <a:solidFill>
                  <a:srgbClr val="000000"/>
                </a:solidFill>
                <a:effectLst/>
                <a:latin typeface="Calibri" panose="020F0502020204030204" pitchFamily="34" charset="0"/>
              </a:rPr>
              <a:t>Medicare Parts A &amp; B were with Medicare from the beginning, and they are referred to as “Original Medicare.”  Part A is hospital insurance, which covers an inpatient hospital stay, as well as time in a skilled nursing facility, home health care after a hospital stay, and hospice care.  Part B is medical insurance, like doctor’s visits, trips to the emergency room, medical equipment, and general outpatient services.</a:t>
            </a: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r>
              <a:rPr lang="en-US" sz="1400" b="0" i="0" u="none" strike="noStrike" dirty="0">
                <a:solidFill>
                  <a:srgbClr val="000000"/>
                </a:solidFill>
                <a:effectLst/>
                <a:latin typeface="Calibri" panose="020F0502020204030204" pitchFamily="34" charset="0"/>
              </a:rPr>
              <a:t>Then Medicare Part C came along.  Known as “Medicare Advantage,” it is another way to receive Medicare benefits. With Medicare Advantage, your coverage is “bundled” into a plan that offers coverage for the other parts of Medicare.  So, it bundles your Part A, Part B, and (usually) Part D into one plan. With Medicare Advantage, your insurance coverage is provided and managed by a private insurance company.</a:t>
            </a: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r>
              <a:rPr lang="en-US" sz="1400" b="0" i="0" u="none" strike="noStrike" dirty="0">
                <a:solidFill>
                  <a:srgbClr val="000000"/>
                </a:solidFill>
                <a:effectLst/>
                <a:latin typeface="Calibri" panose="020F0502020204030204" pitchFamily="34" charset="0"/>
              </a:rPr>
              <a:t>Part D provides standalone coverage for your prescription drugs.  You can choose from a variety of plans based on your prescriptions and preferred pharmacies.   </a:t>
            </a: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r>
              <a:rPr lang="en-US" sz="1400" b="0" i="0" u="none" strike="noStrike" dirty="0">
                <a:solidFill>
                  <a:srgbClr val="000000"/>
                </a:solidFill>
                <a:effectLst/>
                <a:latin typeface="Calibri" panose="020F0502020204030204" pitchFamily="34" charset="0"/>
              </a:rPr>
              <a:t>Lastly, there are Medicare supplements.  You may sometimes hear supplements referred to as “Medigap” because it is meant to fill the “gaps” that Original Medicare A &amp; B don’t cover. Medicare supplement plans are also sold by private insurance companies. </a:t>
            </a:r>
            <a:endParaRPr lang="en-US" sz="1400" b="0" i="0" u="none" strike="noStrike" dirty="0">
              <a:solidFill>
                <a:srgbClr val="000000"/>
              </a:solidFill>
              <a:effectLst/>
              <a:latin typeface="Arial" panose="020B0604020202020204" pitchFamily="34" charset="0"/>
            </a:endParaRPr>
          </a:p>
          <a:p>
            <a:pPr defTabSz="881390">
              <a:defRPr/>
            </a:pPr>
            <a:endParaRPr lang="en-US" dirty="0"/>
          </a:p>
          <a:p>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6</a:t>
            </a:fld>
            <a:endParaRPr lang="en-US"/>
          </a:p>
        </p:txBody>
      </p:sp>
    </p:spTree>
    <p:extLst>
      <p:ext uri="{BB962C8B-B14F-4D97-AF65-F5344CB8AC3E}">
        <p14:creationId xmlns:p14="http://schemas.microsoft.com/office/powerpoint/2010/main" val="27394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Now, let’s go into more details about each part of Medicare, starting with Medicare Part A, also known as the hospital insurance. From your packet, please pull out the </a:t>
            </a:r>
            <a:r>
              <a:rPr lang="en-US" sz="1400" b="0" i="1" u="none" strike="noStrike" dirty="0">
                <a:solidFill>
                  <a:srgbClr val="000000"/>
                </a:solidFill>
                <a:effectLst/>
                <a:latin typeface="Calibri" panose="020F0502020204030204" pitchFamily="34" charset="0"/>
              </a:rPr>
              <a:t>Iowa Medicare Supplement &amp; Premium Comparison Guide</a:t>
            </a:r>
            <a:r>
              <a:rPr lang="en-US" sz="1400" b="0" i="0" u="none" strike="noStrike" dirty="0">
                <a:solidFill>
                  <a:srgbClr val="000000"/>
                </a:solidFill>
                <a:effectLst/>
                <a:latin typeface="Calibri" panose="020F0502020204030204" pitchFamily="34" charset="0"/>
              </a:rPr>
              <a:t> [hold up example copy so they can see the cover]… it looks like this… and open to page 2, which shows the Medicare Benefits Chart for 2026.  Part A coverage is listed on the top, and you can see that same chart up here on the screen.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This chart lays out what Medicare Part A covers – time in a hospital or skilled nursing facility, home health care, hospice care, etc. – and shows what Medicare would pay and then what you would be responsible for paying.  For example, if you look at the “hospitalization” section, for the first 60 days of an inpatient hospital stay, you would be responsible for a $1,736 deductible and then Medicare would cover the remaining charges.  After 60 days, you would have a daily copay, depending on the number of days in your stay. </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r>
              <a:rPr lang="en-US" sz="1400" b="0" i="0" u="none" strike="noStrike" dirty="0">
                <a:solidFill>
                  <a:srgbClr val="000000"/>
                </a:solidFill>
                <a:effectLst/>
                <a:latin typeface="Calibri" panose="020F0502020204030204" pitchFamily="34" charset="0"/>
              </a:rPr>
              <a:t>One thing to know is that Medicare Part A benefits are based on </a:t>
            </a:r>
            <a:r>
              <a:rPr lang="en-US" sz="1400" b="0" i="1" u="none" strike="noStrike" dirty="0">
                <a:solidFill>
                  <a:srgbClr val="000000"/>
                </a:solidFill>
                <a:effectLst/>
                <a:latin typeface="Calibri" panose="020F0502020204030204" pitchFamily="34" charset="0"/>
              </a:rPr>
              <a:t>benefit periods</a:t>
            </a:r>
            <a:r>
              <a:rPr lang="en-US" sz="1400" b="0" i="0" u="none" strike="noStrike" dirty="0">
                <a:solidFill>
                  <a:srgbClr val="000000"/>
                </a:solidFill>
                <a:effectLst/>
                <a:latin typeface="Calibri" panose="020F0502020204030204" pitchFamily="34" charset="0"/>
              </a:rPr>
              <a:t>.  A benefit period begins the first day of an inpatient stay and then it ends once you’ve been out of the hospital for at least 60 days in a row.  With each benefit period, your copays and deductible start again, so you could be responsible for the Part A deductible more than once in a calendar year if you have multiple, separate hospital stays.  </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7</a:t>
            </a:fld>
            <a:endParaRPr lang="en-US"/>
          </a:p>
        </p:txBody>
      </p:sp>
    </p:spTree>
    <p:extLst>
      <p:ext uri="{BB962C8B-B14F-4D97-AF65-F5344CB8AC3E}">
        <p14:creationId xmlns:p14="http://schemas.microsoft.com/office/powerpoint/2010/main" val="14692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sz="1400" b="0" i="0" u="none" strike="noStrike" dirty="0">
                <a:solidFill>
                  <a:srgbClr val="000000"/>
                </a:solidFill>
                <a:effectLst/>
                <a:latin typeface="Calibri" panose="020F0502020204030204" pitchFamily="34" charset="0"/>
              </a:rPr>
              <a:t>Medicare Part A is usually premium-free, so you don’t have a monthly charge to receive these benefits, as long as you earned at least 40 quarters of work credit or more.  This would be the equivalent of 10 years of work. Even if you don’t meet that requirement, you may be able to qualify through a </a:t>
            </a:r>
            <a:r>
              <a:rPr lang="en-US" sz="1400" b="0" i="1" u="none" strike="noStrike" dirty="0">
                <a:solidFill>
                  <a:srgbClr val="000000"/>
                </a:solidFill>
                <a:effectLst/>
                <a:latin typeface="Calibri" panose="020F0502020204030204" pitchFamily="34" charset="0"/>
              </a:rPr>
              <a:t>spouse’s</a:t>
            </a:r>
            <a:r>
              <a:rPr lang="en-US" sz="1400" b="0" i="0" u="none" strike="noStrike" dirty="0">
                <a:solidFill>
                  <a:srgbClr val="000000"/>
                </a:solidFill>
                <a:effectLst/>
                <a:latin typeface="Calibri" panose="020F0502020204030204" pitchFamily="34" charset="0"/>
              </a:rPr>
              <a:t> work record.  The determination about this benefit is made by the Social Security Administration. </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8</a:t>
            </a:fld>
            <a:endParaRPr lang="en-US"/>
          </a:p>
        </p:txBody>
      </p:sp>
    </p:spTree>
    <p:extLst>
      <p:ext uri="{BB962C8B-B14F-4D97-AF65-F5344CB8AC3E}">
        <p14:creationId xmlns:p14="http://schemas.microsoft.com/office/powerpoint/2010/main" val="166837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Now let’s move to Part B, which is medical insurance.  On that same page of the </a:t>
            </a:r>
            <a:r>
              <a:rPr lang="en-US" sz="1400" b="0" i="1" u="none" strike="noStrike" dirty="0">
                <a:solidFill>
                  <a:srgbClr val="000000"/>
                </a:solidFill>
                <a:effectLst/>
                <a:latin typeface="Calibri" panose="020F0502020204030204" pitchFamily="34" charset="0"/>
              </a:rPr>
              <a:t>Iowa Medicare Supplement </a:t>
            </a:r>
            <a:r>
              <a:rPr lang="en-US" sz="1400" b="0" i="0" u="none" strike="noStrike" dirty="0">
                <a:solidFill>
                  <a:srgbClr val="000000"/>
                </a:solidFill>
                <a:effectLst/>
                <a:latin typeface="Calibri" panose="020F0502020204030204" pitchFamily="34" charset="0"/>
              </a:rPr>
              <a:t>guide under the Part A chart, there is a Part B benefit chart.</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Medicare Part B covers medically necessary </a:t>
            </a:r>
            <a:r>
              <a:rPr lang="en-US" sz="1400" b="0" i="1" u="none" strike="noStrike" dirty="0">
                <a:solidFill>
                  <a:srgbClr val="000000"/>
                </a:solidFill>
                <a:effectLst/>
                <a:latin typeface="Calibri" panose="020F0502020204030204" pitchFamily="34" charset="0"/>
              </a:rPr>
              <a:t>outpatient</a:t>
            </a:r>
            <a:r>
              <a:rPr lang="en-US" sz="1400" b="0" i="0" u="none" strike="noStrike" dirty="0">
                <a:solidFill>
                  <a:srgbClr val="000000"/>
                </a:solidFill>
                <a:effectLst/>
                <a:latin typeface="Calibri" panose="020F0502020204030204" pitchFamily="34" charset="0"/>
              </a:rPr>
              <a:t> and </a:t>
            </a:r>
            <a:r>
              <a:rPr lang="en-US" sz="1400" b="0" i="1" u="none" strike="noStrike" dirty="0">
                <a:solidFill>
                  <a:srgbClr val="000000"/>
                </a:solidFill>
                <a:effectLst/>
                <a:latin typeface="Calibri" panose="020F0502020204030204" pitchFamily="34" charset="0"/>
              </a:rPr>
              <a:t>preventive</a:t>
            </a:r>
            <a:r>
              <a:rPr lang="en-US" sz="1400" b="0" i="0" u="none" strike="noStrike" dirty="0">
                <a:solidFill>
                  <a:srgbClr val="000000"/>
                </a:solidFill>
                <a:effectLst/>
                <a:latin typeface="Calibri" panose="020F0502020204030204" pitchFamily="34" charset="0"/>
              </a:rPr>
              <a:t> services, like doctor’s visits &amp; supplies, outpatient hospital treatment, lab tests, home health care not connected to a hospital stay, and medical equipment.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Part B has a </a:t>
            </a:r>
            <a:r>
              <a:rPr lang="en-US" sz="1400" b="0" i="1" u="none" strike="noStrike" dirty="0">
                <a:solidFill>
                  <a:srgbClr val="000000"/>
                </a:solidFill>
                <a:effectLst/>
                <a:latin typeface="Calibri" panose="020F0502020204030204" pitchFamily="34" charset="0"/>
              </a:rPr>
              <a:t>yearly</a:t>
            </a:r>
            <a:r>
              <a:rPr lang="en-US" sz="1400" b="0" i="0" u="none" strike="noStrike" dirty="0">
                <a:solidFill>
                  <a:srgbClr val="000000"/>
                </a:solidFill>
                <a:effectLst/>
                <a:latin typeface="Calibri" panose="020F0502020204030204" pitchFamily="34" charset="0"/>
              </a:rPr>
              <a:t> deductible that you are required to pay before Medicare covers any Part B services.  In 2026, that deductible is $283.  When you have Medicare Part B, you can see any provider in the United States that accepts Medicare – that includes any U.S. state or U.S. territory.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And, as long as it’s a Medicare-covered service, Medicare pays 80% of the approved amount, and you are responsible for the remaining 20%.</a:t>
            </a:r>
            <a:endParaRPr lang="en-US" sz="1400" b="0" dirty="0">
              <a:effectLst/>
            </a:endParaRPr>
          </a:p>
          <a:p>
            <a:br>
              <a:rPr lang="en-US" dirty="0"/>
            </a:br>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9</a:t>
            </a:fld>
            <a:endParaRPr lang="en-US"/>
          </a:p>
        </p:txBody>
      </p:sp>
    </p:spTree>
    <p:extLst>
      <p:ext uri="{BB962C8B-B14F-4D97-AF65-F5344CB8AC3E}">
        <p14:creationId xmlns:p14="http://schemas.microsoft.com/office/powerpoint/2010/main" val="2818556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47ADCA-2160-2E40-9BB0-51764AC4F94E}"/>
              </a:ext>
            </a:extLst>
          </p:cNvPr>
          <p:cNvPicPr>
            <a:picLocks noChangeAspect="1"/>
          </p:cNvPicPr>
          <p:nvPr userDrawn="1"/>
        </p:nvPicPr>
        <p:blipFill>
          <a:blip r:embed="rId2"/>
          <a:stretch>
            <a:fillRect/>
          </a:stretch>
        </p:blipFill>
        <p:spPr>
          <a:xfrm>
            <a:off x="0" y="1796143"/>
            <a:ext cx="12192000" cy="5061857"/>
          </a:xfrm>
          <a:prstGeom prst="rect">
            <a:avLst/>
          </a:prstGeom>
        </p:spPr>
      </p:pic>
      <p:sp>
        <p:nvSpPr>
          <p:cNvPr id="25" name="Rectangle 2">
            <a:extLst>
              <a:ext uri="{FF2B5EF4-FFF2-40B4-BE49-F238E27FC236}">
                <a16:creationId xmlns:a16="http://schemas.microsoft.com/office/drawing/2014/main" id="{042BB7E4-F677-8738-4338-DE0FE4A71A38}"/>
              </a:ext>
            </a:extLst>
          </p:cNvPr>
          <p:cNvSpPr/>
          <p:nvPr userDrawn="1"/>
        </p:nvSpPr>
        <p:spPr>
          <a:xfrm rot="10800000">
            <a:off x="0" y="-2067"/>
            <a:ext cx="12199328" cy="4329137"/>
          </a:xfrm>
          <a:custGeom>
            <a:avLst/>
            <a:gdLst>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1604513 h 4528868"/>
              <a:gd name="connsiteX2" fmla="*/ 12192000 w 12192000"/>
              <a:gd name="connsiteY2" fmla="*/ 4528868 h 4528868"/>
              <a:gd name="connsiteX3" fmla="*/ 0 w 12192000"/>
              <a:gd name="connsiteY3" fmla="*/ 4528868 h 4528868"/>
              <a:gd name="connsiteX4" fmla="*/ 0 w 12192000"/>
              <a:gd name="connsiteY4" fmla="*/ 0 h 4528868"/>
              <a:gd name="connsiteX0" fmla="*/ 0 w 12226506"/>
              <a:gd name="connsiteY0" fmla="*/ 0 h 4528868"/>
              <a:gd name="connsiteX1" fmla="*/ 12226506 w 12226506"/>
              <a:gd name="connsiteY1" fmla="*/ 1207698 h 4528868"/>
              <a:gd name="connsiteX2" fmla="*/ 12192000 w 12226506"/>
              <a:gd name="connsiteY2" fmla="*/ 4528868 h 4528868"/>
              <a:gd name="connsiteX3" fmla="*/ 0 w 12226506"/>
              <a:gd name="connsiteY3" fmla="*/ 4528868 h 4528868"/>
              <a:gd name="connsiteX4" fmla="*/ 0 w 12226506"/>
              <a:gd name="connsiteY4" fmla="*/ 0 h 4528868"/>
              <a:gd name="connsiteX0" fmla="*/ 0 w 12226506"/>
              <a:gd name="connsiteY0" fmla="*/ 0 h 4528868"/>
              <a:gd name="connsiteX1" fmla="*/ 12226506 w 12226506"/>
              <a:gd name="connsiteY1" fmla="*/ 1207698 h 4528868"/>
              <a:gd name="connsiteX2" fmla="*/ 12192000 w 12226506"/>
              <a:gd name="connsiteY2" fmla="*/ 4528868 h 4528868"/>
              <a:gd name="connsiteX3" fmla="*/ 0 w 12226506"/>
              <a:gd name="connsiteY3" fmla="*/ 4528868 h 4528868"/>
              <a:gd name="connsiteX4" fmla="*/ 0 w 12226506"/>
              <a:gd name="connsiteY4" fmla="*/ 0 h 4528868"/>
              <a:gd name="connsiteX0" fmla="*/ 0 w 12226506"/>
              <a:gd name="connsiteY0" fmla="*/ 170047 h 4698915"/>
              <a:gd name="connsiteX1" fmla="*/ 12226506 w 12226506"/>
              <a:gd name="connsiteY1" fmla="*/ 1377745 h 4698915"/>
              <a:gd name="connsiteX2" fmla="*/ 12192000 w 12226506"/>
              <a:gd name="connsiteY2" fmla="*/ 4698915 h 4698915"/>
              <a:gd name="connsiteX3" fmla="*/ 0 w 12226506"/>
              <a:gd name="connsiteY3" fmla="*/ 4698915 h 4698915"/>
              <a:gd name="connsiteX4" fmla="*/ 0 w 12226506"/>
              <a:gd name="connsiteY4" fmla="*/ 170047 h 4698915"/>
              <a:gd name="connsiteX0" fmla="*/ 0 w 12261011"/>
              <a:gd name="connsiteY0" fmla="*/ 1276709 h 3321170"/>
              <a:gd name="connsiteX1" fmla="*/ 12261011 w 12261011"/>
              <a:gd name="connsiteY1" fmla="*/ 0 h 3321170"/>
              <a:gd name="connsiteX2" fmla="*/ 12226505 w 12261011"/>
              <a:gd name="connsiteY2" fmla="*/ 3321170 h 3321170"/>
              <a:gd name="connsiteX3" fmla="*/ 34505 w 12261011"/>
              <a:gd name="connsiteY3" fmla="*/ 3321170 h 3321170"/>
              <a:gd name="connsiteX4" fmla="*/ 0 w 12261011"/>
              <a:gd name="connsiteY4" fmla="*/ 1276709 h 3321170"/>
              <a:gd name="connsiteX0" fmla="*/ 0 w 12243759"/>
              <a:gd name="connsiteY0" fmla="*/ 201047 h 3919032"/>
              <a:gd name="connsiteX1" fmla="*/ 12243759 w 12243759"/>
              <a:gd name="connsiteY1" fmla="*/ 597862 h 3919032"/>
              <a:gd name="connsiteX2" fmla="*/ 12209253 w 12243759"/>
              <a:gd name="connsiteY2" fmla="*/ 3919032 h 3919032"/>
              <a:gd name="connsiteX3" fmla="*/ 17253 w 12243759"/>
              <a:gd name="connsiteY3" fmla="*/ 3919032 h 3919032"/>
              <a:gd name="connsiteX4" fmla="*/ 0 w 12243759"/>
              <a:gd name="connsiteY4" fmla="*/ 201047 h 3919032"/>
              <a:gd name="connsiteX0" fmla="*/ 0 w 12243759"/>
              <a:gd name="connsiteY0" fmla="*/ 787823 h 4505808"/>
              <a:gd name="connsiteX1" fmla="*/ 12243759 w 12243759"/>
              <a:gd name="connsiteY1" fmla="*/ 1184638 h 4505808"/>
              <a:gd name="connsiteX2" fmla="*/ 12209253 w 12243759"/>
              <a:gd name="connsiteY2" fmla="*/ 4505808 h 4505808"/>
              <a:gd name="connsiteX3" fmla="*/ 17253 w 12243759"/>
              <a:gd name="connsiteY3" fmla="*/ 4505808 h 4505808"/>
              <a:gd name="connsiteX4" fmla="*/ 0 w 12243759"/>
              <a:gd name="connsiteY4" fmla="*/ 787823 h 4505808"/>
              <a:gd name="connsiteX0" fmla="*/ 0 w 12243759"/>
              <a:gd name="connsiteY0" fmla="*/ 734649 h 4452634"/>
              <a:gd name="connsiteX1" fmla="*/ 12243759 w 12243759"/>
              <a:gd name="connsiteY1" fmla="*/ 1131464 h 4452634"/>
              <a:gd name="connsiteX2" fmla="*/ 12209253 w 12243759"/>
              <a:gd name="connsiteY2" fmla="*/ 4452634 h 4452634"/>
              <a:gd name="connsiteX3" fmla="*/ 17253 w 12243759"/>
              <a:gd name="connsiteY3" fmla="*/ 4452634 h 4452634"/>
              <a:gd name="connsiteX4" fmla="*/ 0 w 12243759"/>
              <a:gd name="connsiteY4" fmla="*/ 734649 h 4452634"/>
              <a:gd name="connsiteX0" fmla="*/ 0 w 12243759"/>
              <a:gd name="connsiteY0" fmla="*/ 722393 h 4440378"/>
              <a:gd name="connsiteX1" fmla="*/ 12243759 w 12243759"/>
              <a:gd name="connsiteY1" fmla="*/ 1119208 h 4440378"/>
              <a:gd name="connsiteX2" fmla="*/ 12209253 w 12243759"/>
              <a:gd name="connsiteY2" fmla="*/ 4440378 h 4440378"/>
              <a:gd name="connsiteX3" fmla="*/ 17253 w 12243759"/>
              <a:gd name="connsiteY3" fmla="*/ 4440378 h 4440378"/>
              <a:gd name="connsiteX4" fmla="*/ 0 w 12243759"/>
              <a:gd name="connsiteY4" fmla="*/ 722393 h 4440378"/>
              <a:gd name="connsiteX0" fmla="*/ 0 w 12243759"/>
              <a:gd name="connsiteY0" fmla="*/ 758711 h 4476696"/>
              <a:gd name="connsiteX1" fmla="*/ 12243759 w 12243759"/>
              <a:gd name="connsiteY1" fmla="*/ 1155526 h 4476696"/>
              <a:gd name="connsiteX2" fmla="*/ 12209253 w 12243759"/>
              <a:gd name="connsiteY2" fmla="*/ 4476696 h 4476696"/>
              <a:gd name="connsiteX3" fmla="*/ 17253 w 12243759"/>
              <a:gd name="connsiteY3" fmla="*/ 4476696 h 4476696"/>
              <a:gd name="connsiteX4" fmla="*/ 0 w 12243759"/>
              <a:gd name="connsiteY4" fmla="*/ 758711 h 4476696"/>
              <a:gd name="connsiteX0" fmla="*/ 0 w 12243759"/>
              <a:gd name="connsiteY0" fmla="*/ 805274 h 4523259"/>
              <a:gd name="connsiteX1" fmla="*/ 12243759 w 12243759"/>
              <a:gd name="connsiteY1" fmla="*/ 1202089 h 4523259"/>
              <a:gd name="connsiteX2" fmla="*/ 12209253 w 12243759"/>
              <a:gd name="connsiteY2" fmla="*/ 4523259 h 4523259"/>
              <a:gd name="connsiteX3" fmla="*/ 17253 w 12243759"/>
              <a:gd name="connsiteY3" fmla="*/ 4523259 h 4523259"/>
              <a:gd name="connsiteX4" fmla="*/ 0 w 12243759"/>
              <a:gd name="connsiteY4" fmla="*/ 805274 h 4523259"/>
              <a:gd name="connsiteX0" fmla="*/ 0 w 12243759"/>
              <a:gd name="connsiteY0" fmla="*/ 767742 h 4485727"/>
              <a:gd name="connsiteX1" fmla="*/ 12243759 w 12243759"/>
              <a:gd name="connsiteY1" fmla="*/ 1164557 h 4485727"/>
              <a:gd name="connsiteX2" fmla="*/ 12209253 w 12243759"/>
              <a:gd name="connsiteY2" fmla="*/ 4485727 h 4485727"/>
              <a:gd name="connsiteX3" fmla="*/ 17253 w 12243759"/>
              <a:gd name="connsiteY3" fmla="*/ 4485727 h 4485727"/>
              <a:gd name="connsiteX4" fmla="*/ 0 w 12243759"/>
              <a:gd name="connsiteY4" fmla="*/ 767742 h 4485727"/>
              <a:gd name="connsiteX0" fmla="*/ 0 w 12243759"/>
              <a:gd name="connsiteY0" fmla="*/ 803571 h 4521556"/>
              <a:gd name="connsiteX1" fmla="*/ 12243759 w 12243759"/>
              <a:gd name="connsiteY1" fmla="*/ 1200386 h 4521556"/>
              <a:gd name="connsiteX2" fmla="*/ 12209253 w 12243759"/>
              <a:gd name="connsiteY2" fmla="*/ 4521556 h 4521556"/>
              <a:gd name="connsiteX3" fmla="*/ 17253 w 12243759"/>
              <a:gd name="connsiteY3" fmla="*/ 4521556 h 4521556"/>
              <a:gd name="connsiteX4" fmla="*/ 0 w 12243759"/>
              <a:gd name="connsiteY4" fmla="*/ 803571 h 4521556"/>
              <a:gd name="connsiteX0" fmla="*/ 0 w 12243759"/>
              <a:gd name="connsiteY0" fmla="*/ 783588 h 4501573"/>
              <a:gd name="connsiteX1" fmla="*/ 12243759 w 12243759"/>
              <a:gd name="connsiteY1" fmla="*/ 1180403 h 4501573"/>
              <a:gd name="connsiteX2" fmla="*/ 12209253 w 12243759"/>
              <a:gd name="connsiteY2" fmla="*/ 4501573 h 4501573"/>
              <a:gd name="connsiteX3" fmla="*/ 17253 w 12243759"/>
              <a:gd name="connsiteY3" fmla="*/ 4501573 h 4501573"/>
              <a:gd name="connsiteX4" fmla="*/ 0 w 12243759"/>
              <a:gd name="connsiteY4" fmla="*/ 783588 h 4501573"/>
              <a:gd name="connsiteX0" fmla="*/ 0 w 12243759"/>
              <a:gd name="connsiteY0" fmla="*/ 796901 h 4514886"/>
              <a:gd name="connsiteX1" fmla="*/ 12243759 w 12243759"/>
              <a:gd name="connsiteY1" fmla="*/ 1193716 h 4514886"/>
              <a:gd name="connsiteX2" fmla="*/ 12209253 w 12243759"/>
              <a:gd name="connsiteY2" fmla="*/ 4514886 h 4514886"/>
              <a:gd name="connsiteX3" fmla="*/ 17253 w 12243759"/>
              <a:gd name="connsiteY3" fmla="*/ 4514886 h 4514886"/>
              <a:gd name="connsiteX4" fmla="*/ 0 w 12243759"/>
              <a:gd name="connsiteY4" fmla="*/ 796901 h 4514886"/>
              <a:gd name="connsiteX0" fmla="*/ 0 w 12243759"/>
              <a:gd name="connsiteY0" fmla="*/ 837039 h 4555024"/>
              <a:gd name="connsiteX1" fmla="*/ 12243759 w 12243759"/>
              <a:gd name="connsiteY1" fmla="*/ 1233854 h 4555024"/>
              <a:gd name="connsiteX2" fmla="*/ 12209253 w 12243759"/>
              <a:gd name="connsiteY2" fmla="*/ 4555024 h 4555024"/>
              <a:gd name="connsiteX3" fmla="*/ 17253 w 12243759"/>
              <a:gd name="connsiteY3" fmla="*/ 4555024 h 4555024"/>
              <a:gd name="connsiteX4" fmla="*/ 0 w 12243759"/>
              <a:gd name="connsiteY4" fmla="*/ 837039 h 4555024"/>
              <a:gd name="connsiteX0" fmla="*/ 0 w 12209253"/>
              <a:gd name="connsiteY0" fmla="*/ 838929 h 4556914"/>
              <a:gd name="connsiteX1" fmla="*/ 12209253 w 12209253"/>
              <a:gd name="connsiteY1" fmla="*/ 1218491 h 4556914"/>
              <a:gd name="connsiteX2" fmla="*/ 12209253 w 12209253"/>
              <a:gd name="connsiteY2" fmla="*/ 4556914 h 4556914"/>
              <a:gd name="connsiteX3" fmla="*/ 17253 w 12209253"/>
              <a:gd name="connsiteY3" fmla="*/ 4556914 h 4556914"/>
              <a:gd name="connsiteX4" fmla="*/ 0 w 12209253"/>
              <a:gd name="connsiteY4" fmla="*/ 838929 h 4556914"/>
              <a:gd name="connsiteX0" fmla="*/ 0 w 12209253"/>
              <a:gd name="connsiteY0" fmla="*/ 838929 h 4564663"/>
              <a:gd name="connsiteX1" fmla="*/ 12209253 w 12209253"/>
              <a:gd name="connsiteY1" fmla="*/ 1218491 h 4564663"/>
              <a:gd name="connsiteX2" fmla="*/ 12209253 w 12209253"/>
              <a:gd name="connsiteY2" fmla="*/ 4556914 h 4564663"/>
              <a:gd name="connsiteX3" fmla="*/ 1755 w 12209253"/>
              <a:gd name="connsiteY3" fmla="*/ 4564663 h 4564663"/>
              <a:gd name="connsiteX4" fmla="*/ 0 w 12209253"/>
              <a:gd name="connsiteY4" fmla="*/ 838929 h 4564663"/>
              <a:gd name="connsiteX0" fmla="*/ 0 w 12209253"/>
              <a:gd name="connsiteY0" fmla="*/ 838929 h 4566453"/>
              <a:gd name="connsiteX1" fmla="*/ 12209253 w 12209253"/>
              <a:gd name="connsiteY1" fmla="*/ 1218491 h 4566453"/>
              <a:gd name="connsiteX2" fmla="*/ 12209253 w 12209253"/>
              <a:gd name="connsiteY2" fmla="*/ 4566453 h 4566453"/>
              <a:gd name="connsiteX3" fmla="*/ 1755 w 12209253"/>
              <a:gd name="connsiteY3" fmla="*/ 4564663 h 4566453"/>
              <a:gd name="connsiteX4" fmla="*/ 0 w 12209253"/>
              <a:gd name="connsiteY4" fmla="*/ 838929 h 4566453"/>
              <a:gd name="connsiteX0" fmla="*/ 0 w 12209253"/>
              <a:gd name="connsiteY0" fmla="*/ 838929 h 4566453"/>
              <a:gd name="connsiteX1" fmla="*/ 12209253 w 12209253"/>
              <a:gd name="connsiteY1" fmla="*/ 1218491 h 4566453"/>
              <a:gd name="connsiteX2" fmla="*/ 12209253 w 12209253"/>
              <a:gd name="connsiteY2" fmla="*/ 4566453 h 4566453"/>
              <a:gd name="connsiteX3" fmla="*/ 10822 w 12209253"/>
              <a:gd name="connsiteY3" fmla="*/ 3658035 h 4566453"/>
              <a:gd name="connsiteX4" fmla="*/ 0 w 12209253"/>
              <a:gd name="connsiteY4" fmla="*/ 838929 h 4566453"/>
              <a:gd name="connsiteX0" fmla="*/ 7338 w 12216591"/>
              <a:gd name="connsiteY0" fmla="*/ 838929 h 4566453"/>
              <a:gd name="connsiteX1" fmla="*/ 12216591 w 12216591"/>
              <a:gd name="connsiteY1" fmla="*/ 1218491 h 4566453"/>
              <a:gd name="connsiteX2" fmla="*/ 12216591 w 12216591"/>
              <a:gd name="connsiteY2" fmla="*/ 4566453 h 4566453"/>
              <a:gd name="connsiteX3" fmla="*/ 28 w 12216591"/>
              <a:gd name="connsiteY3" fmla="*/ 4328939 h 4566453"/>
              <a:gd name="connsiteX4" fmla="*/ 7338 w 12216591"/>
              <a:gd name="connsiteY4" fmla="*/ 838929 h 4566453"/>
              <a:gd name="connsiteX0" fmla="*/ 7338 w 12216591"/>
              <a:gd name="connsiteY0" fmla="*/ 838929 h 4335263"/>
              <a:gd name="connsiteX1" fmla="*/ 12216591 w 12216591"/>
              <a:gd name="connsiteY1" fmla="*/ 1218491 h 4335263"/>
              <a:gd name="connsiteX2" fmla="*/ 12216591 w 12216591"/>
              <a:gd name="connsiteY2" fmla="*/ 4335263 h 4335263"/>
              <a:gd name="connsiteX3" fmla="*/ 28 w 12216591"/>
              <a:gd name="connsiteY3" fmla="*/ 4328939 h 4335263"/>
              <a:gd name="connsiteX4" fmla="*/ 7338 w 12216591"/>
              <a:gd name="connsiteY4" fmla="*/ 838929 h 4335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591" h="4335263">
                <a:moveTo>
                  <a:pt x="7338" y="838929"/>
                </a:moveTo>
                <a:cubicBezTo>
                  <a:pt x="6780033" y="-2128558"/>
                  <a:pt x="4874551" y="3944440"/>
                  <a:pt x="12216591" y="1218491"/>
                </a:cubicBezTo>
                <a:lnTo>
                  <a:pt x="12216591" y="4335263"/>
                </a:lnTo>
                <a:lnTo>
                  <a:pt x="28" y="4328939"/>
                </a:lnTo>
                <a:cubicBezTo>
                  <a:pt x="-557" y="3087028"/>
                  <a:pt x="7923" y="2080840"/>
                  <a:pt x="7338" y="8389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D1B11-3DBA-5945-BD5E-03A219141BFD}"/>
              </a:ext>
            </a:extLst>
          </p:cNvPr>
          <p:cNvSpPr>
            <a:spLocks noGrp="1"/>
          </p:cNvSpPr>
          <p:nvPr>
            <p:ph type="ctrTitle"/>
          </p:nvPr>
        </p:nvSpPr>
        <p:spPr>
          <a:xfrm>
            <a:off x="668867" y="279400"/>
            <a:ext cx="10676466" cy="1663828"/>
          </a:xfrm>
        </p:spPr>
        <p:txBody>
          <a:bodyPr anchor="b"/>
          <a:lstStyle>
            <a:lvl1pPr algn="l">
              <a:defRPr sz="6000" b="1" i="0">
                <a:latin typeface="Times New Roman" panose="02020603050405020304" pitchFamily="18" charset="0"/>
                <a:cs typeface="Times New Roman" panose="02020603050405020304" pitchFamily="18" charset="0"/>
              </a:defRPr>
            </a:lvl1pPr>
          </a:lstStyle>
          <a:p>
            <a:r>
              <a:rPr lang="en-US" dirty="0"/>
              <a:t>Click to edit Master title style</a:t>
            </a:r>
          </a:p>
        </p:txBody>
      </p:sp>
      <p:pic>
        <p:nvPicPr>
          <p:cNvPr id="21" name="Picture 20">
            <a:extLst>
              <a:ext uri="{FF2B5EF4-FFF2-40B4-BE49-F238E27FC236}">
                <a16:creationId xmlns:a16="http://schemas.microsoft.com/office/drawing/2014/main" id="{14267511-1E8D-8B44-A881-8E3D0C6A0613}"/>
              </a:ext>
            </a:extLst>
          </p:cNvPr>
          <p:cNvPicPr>
            <a:picLocks noChangeAspect="1"/>
          </p:cNvPicPr>
          <p:nvPr userDrawn="1"/>
        </p:nvPicPr>
        <p:blipFill>
          <a:blip r:embed="rId3">
            <a:alphaModFix amt="40000"/>
          </a:blip>
          <a:stretch>
            <a:fillRect/>
          </a:stretch>
        </p:blipFill>
        <p:spPr>
          <a:xfrm>
            <a:off x="8928458" y="3685081"/>
            <a:ext cx="2692041" cy="2995119"/>
          </a:xfrm>
          <a:prstGeom prst="rect">
            <a:avLst/>
          </a:prstGeom>
        </p:spPr>
      </p:pic>
      <p:sp>
        <p:nvSpPr>
          <p:cNvPr id="23" name="Subtitle 2">
            <a:extLst>
              <a:ext uri="{FF2B5EF4-FFF2-40B4-BE49-F238E27FC236}">
                <a16:creationId xmlns:a16="http://schemas.microsoft.com/office/drawing/2014/main" id="{75C27936-F1E7-1D41-B02D-2CD67375B898}"/>
              </a:ext>
            </a:extLst>
          </p:cNvPr>
          <p:cNvSpPr txBox="1">
            <a:spLocks/>
          </p:cNvSpPr>
          <p:nvPr userDrawn="1"/>
        </p:nvSpPr>
        <p:spPr>
          <a:xfrm>
            <a:off x="668867" y="5316488"/>
            <a:ext cx="4233333" cy="57515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t>1-800-351-4664</a:t>
            </a:r>
            <a:endParaRPr lang="en-US" sz="3200" dirty="0">
              <a:solidFill>
                <a:schemeClr val="accent2"/>
              </a:solidFill>
            </a:endParaRPr>
          </a:p>
        </p:txBody>
      </p:sp>
      <p:sp>
        <p:nvSpPr>
          <p:cNvPr id="24" name="Subtitle 2">
            <a:extLst>
              <a:ext uri="{FF2B5EF4-FFF2-40B4-BE49-F238E27FC236}">
                <a16:creationId xmlns:a16="http://schemas.microsoft.com/office/drawing/2014/main" id="{B4F36DA3-761D-A24C-B31F-B00E2A95D3E9}"/>
              </a:ext>
            </a:extLst>
          </p:cNvPr>
          <p:cNvSpPr txBox="1">
            <a:spLocks/>
          </p:cNvSpPr>
          <p:nvPr userDrawn="1"/>
        </p:nvSpPr>
        <p:spPr>
          <a:xfrm>
            <a:off x="717357" y="5818908"/>
            <a:ext cx="4233333" cy="36041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err="1">
                <a:solidFill>
                  <a:schemeClr val="accent2"/>
                </a:solidFill>
              </a:rPr>
              <a:t>www.shiip.iowa.gov</a:t>
            </a:r>
            <a:endParaRPr lang="en-US" sz="1800" dirty="0">
              <a:solidFill>
                <a:schemeClr val="accent2"/>
              </a:solidFill>
            </a:endParaRPr>
          </a:p>
        </p:txBody>
      </p:sp>
      <p:sp>
        <p:nvSpPr>
          <p:cNvPr id="5" name="Rectangle 4">
            <a:extLst>
              <a:ext uri="{FF2B5EF4-FFF2-40B4-BE49-F238E27FC236}">
                <a16:creationId xmlns:a16="http://schemas.microsoft.com/office/drawing/2014/main" id="{27E151F3-ADBA-D840-9E53-02B3D038A766}"/>
              </a:ext>
            </a:extLst>
          </p:cNvPr>
          <p:cNvSpPr/>
          <p:nvPr userDrawn="1"/>
        </p:nvSpPr>
        <p:spPr>
          <a:xfrm>
            <a:off x="-10391" y="6450807"/>
            <a:ext cx="12202391" cy="4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8" name="Rectangle 17">
            <a:extLst>
              <a:ext uri="{FF2B5EF4-FFF2-40B4-BE49-F238E27FC236}">
                <a16:creationId xmlns:a16="http://schemas.microsoft.com/office/drawing/2014/main" id="{E33BF27E-0B86-F216-4E24-11A237440FC5}"/>
              </a:ext>
            </a:extLst>
          </p:cNvPr>
          <p:cNvSpPr/>
          <p:nvPr userDrawn="1"/>
        </p:nvSpPr>
        <p:spPr>
          <a:xfrm>
            <a:off x="188701" y="6437959"/>
            <a:ext cx="12003299" cy="349968"/>
          </a:xfrm>
          <a:prstGeom prst="rect">
            <a:avLst/>
          </a:prstGeom>
        </p:spPr>
        <p:txBody>
          <a:bodyPr wrap="square">
            <a:spAutoFit/>
          </a:bodyPr>
          <a:lstStyle/>
          <a:p>
            <a:pPr marL="0" marR="0">
              <a:lnSpc>
                <a:spcPct val="107000"/>
              </a:lnSpc>
              <a:spcBef>
                <a:spcPts val="0"/>
              </a:spcBef>
              <a:spcAft>
                <a:spcPts val="800"/>
              </a:spcAft>
            </a:pPr>
            <a:r>
              <a:rPr lang="en-US" sz="800" b="0" i="0" kern="1200" dirty="0">
                <a:solidFill>
                  <a:schemeClr val="tx1"/>
                </a:solidFill>
                <a:effectLst/>
                <a:latin typeface="+mn-lt"/>
                <a:ea typeface="+mn-ea"/>
                <a:cs typeface="+mn-cs"/>
              </a:rPr>
              <a:t>This project is supported by the Administration for Community Living (ACL), U.S. Department of Health and Human Services (HHS) as part of a financial assistance award totaling $881,555 with 85 percent funded by ACL/ HHS and $134,906 and 15 percent funded by non-federal government source(s). The contents are those of the author(s) and do not necessarily represent the official views of, nor an endorsement, by ACL/ HHS, or the U.S. Government.</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D021E655-42B9-FD4D-B792-E897D3B4D4C9}"/>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5FD7084-2285-7747-9849-7ED8772E7A96}"/>
              </a:ext>
            </a:extLst>
          </p:cNvPr>
          <p:cNvSpPr>
            <a:spLocks noGrp="1"/>
          </p:cNvSpPr>
          <p:nvPr>
            <p:ph type="subTitle" idx="1"/>
          </p:nvPr>
        </p:nvSpPr>
        <p:spPr>
          <a:xfrm>
            <a:off x="7044267" y="4779433"/>
            <a:ext cx="4233333" cy="1568884"/>
          </a:xfrm>
        </p:spPr>
        <p:txBody>
          <a:bodyPr>
            <a:normAutofit/>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close-up of a logo&#10;&#10;Description automatically generated with medium confidence">
            <a:extLst>
              <a:ext uri="{FF2B5EF4-FFF2-40B4-BE49-F238E27FC236}">
                <a16:creationId xmlns:a16="http://schemas.microsoft.com/office/drawing/2014/main" id="{37785361-4D3D-AB88-7D4D-7E857AF63755}"/>
              </a:ext>
            </a:extLst>
          </p:cNvPr>
          <p:cNvPicPr>
            <a:picLocks noChangeAspect="1"/>
          </p:cNvPicPr>
          <p:nvPr userDrawn="1"/>
        </p:nvPicPr>
        <p:blipFill>
          <a:blip r:embed="rId4"/>
          <a:stretch>
            <a:fillRect/>
          </a:stretch>
        </p:blipFill>
        <p:spPr>
          <a:xfrm>
            <a:off x="8275239" y="1943228"/>
            <a:ext cx="2328952" cy="105203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289587F-9F79-A688-148B-5AFBB4D62B52}"/>
              </a:ext>
            </a:extLst>
          </p:cNvPr>
          <p:cNvPicPr>
            <a:picLocks noChangeAspect="1"/>
          </p:cNvPicPr>
          <p:nvPr userDrawn="1"/>
        </p:nvPicPr>
        <p:blipFill>
          <a:blip r:embed="rId5"/>
          <a:stretch>
            <a:fillRect/>
          </a:stretch>
        </p:blipFill>
        <p:spPr>
          <a:xfrm>
            <a:off x="9641585" y="2965734"/>
            <a:ext cx="1703748" cy="835801"/>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802D02E9-4372-0DF3-2D58-C29F4C7662A1}"/>
              </a:ext>
            </a:extLst>
          </p:cNvPr>
          <p:cNvPicPr>
            <a:picLocks noChangeAspect="1"/>
          </p:cNvPicPr>
          <p:nvPr userDrawn="1"/>
        </p:nvPicPr>
        <p:blipFill>
          <a:blip r:embed="rId6"/>
          <a:stretch>
            <a:fillRect/>
          </a:stretch>
        </p:blipFill>
        <p:spPr>
          <a:xfrm>
            <a:off x="7706640" y="2868076"/>
            <a:ext cx="1875857" cy="912917"/>
          </a:xfrm>
          <a:prstGeom prst="rect">
            <a:avLst/>
          </a:prstGeom>
        </p:spPr>
      </p:pic>
    </p:spTree>
    <p:extLst>
      <p:ext uri="{BB962C8B-B14F-4D97-AF65-F5344CB8AC3E}">
        <p14:creationId xmlns:p14="http://schemas.microsoft.com/office/powerpoint/2010/main" val="201664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2" y="-1"/>
            <a:ext cx="11277599" cy="675862"/>
          </a:xfrm>
          <a:prstGeom prst="rect">
            <a:avLst/>
          </a:prstGeom>
          <a:solidFill>
            <a:schemeClr val="bg1"/>
          </a:solidFill>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38180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06B8E6C-E0EE-AA45-A8C7-2492CF981157}"/>
              </a:ext>
            </a:extLst>
          </p:cNvPr>
          <p:cNvPicPr>
            <a:picLocks noChangeAspect="1"/>
          </p:cNvPicPr>
          <p:nvPr userDrawn="1"/>
        </p:nvPicPr>
        <p:blipFill>
          <a:blip r:embed="rId2"/>
          <a:stretch>
            <a:fillRect/>
          </a:stretch>
        </p:blipFill>
        <p:spPr>
          <a:xfrm>
            <a:off x="6504709" y="-232015"/>
            <a:ext cx="4869559" cy="5623015"/>
          </a:xfrm>
          <a:prstGeom prst="rect">
            <a:avLst/>
          </a:prstGeom>
        </p:spPr>
      </p:pic>
      <p:sp>
        <p:nvSpPr>
          <p:cNvPr id="2" name="Title 1">
            <a:extLst>
              <a:ext uri="{FF2B5EF4-FFF2-40B4-BE49-F238E27FC236}">
                <a16:creationId xmlns:a16="http://schemas.microsoft.com/office/drawing/2014/main" id="{849D1B11-3DBA-5945-BD5E-03A219141BFD}"/>
              </a:ext>
            </a:extLst>
          </p:cNvPr>
          <p:cNvSpPr>
            <a:spLocks noGrp="1"/>
          </p:cNvSpPr>
          <p:nvPr>
            <p:ph type="ctrTitle"/>
          </p:nvPr>
        </p:nvSpPr>
        <p:spPr>
          <a:xfrm>
            <a:off x="668867" y="516650"/>
            <a:ext cx="5179483" cy="3051464"/>
          </a:xfrm>
        </p:spPr>
        <p:txBody>
          <a:bodyPr anchor="b"/>
          <a:lstStyle>
            <a:lvl1pPr algn="l">
              <a:defRPr sz="6000" b="1" i="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85FD7084-2285-7747-9849-7ED8772E7A96}"/>
              </a:ext>
            </a:extLst>
          </p:cNvPr>
          <p:cNvSpPr>
            <a:spLocks noGrp="1"/>
          </p:cNvSpPr>
          <p:nvPr>
            <p:ph type="subTitle" idx="1"/>
          </p:nvPr>
        </p:nvSpPr>
        <p:spPr>
          <a:xfrm>
            <a:off x="678490" y="3884864"/>
            <a:ext cx="4438168" cy="1208314"/>
          </a:xfrm>
        </p:spPr>
        <p:txBody>
          <a:bodyPr>
            <a:normAutofit/>
          </a:bodyPr>
          <a:lstStyle>
            <a:lvl1pPr marL="0" indent="0" algn="l">
              <a:buNone/>
              <a:defRPr sz="1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Rectangle 21">
            <a:extLst>
              <a:ext uri="{FF2B5EF4-FFF2-40B4-BE49-F238E27FC236}">
                <a16:creationId xmlns:a16="http://schemas.microsoft.com/office/drawing/2014/main" id="{D021E655-42B9-FD4D-B792-E897D3B4D4C9}"/>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8A0F46-DDA3-784C-8767-1D957338D182}"/>
              </a:ext>
            </a:extLst>
          </p:cNvPr>
          <p:cNvPicPr>
            <a:picLocks noChangeAspect="1"/>
          </p:cNvPicPr>
          <p:nvPr userDrawn="1"/>
        </p:nvPicPr>
        <p:blipFill>
          <a:blip r:embed="rId3">
            <a:alphaModFix amt="40000"/>
          </a:blip>
          <a:stretch>
            <a:fillRect/>
          </a:stretch>
        </p:blipFill>
        <p:spPr>
          <a:xfrm>
            <a:off x="6375882" y="4427598"/>
            <a:ext cx="1240725" cy="1304353"/>
          </a:xfrm>
          <a:prstGeom prst="rect">
            <a:avLst/>
          </a:prstGeom>
        </p:spPr>
      </p:pic>
      <p:pic>
        <p:nvPicPr>
          <p:cNvPr id="7" name="Picture 6">
            <a:extLst>
              <a:ext uri="{FF2B5EF4-FFF2-40B4-BE49-F238E27FC236}">
                <a16:creationId xmlns:a16="http://schemas.microsoft.com/office/drawing/2014/main" id="{8D1ADC6D-F0A6-294A-8CFA-CAE12C50E18C}"/>
              </a:ext>
            </a:extLst>
          </p:cNvPr>
          <p:cNvPicPr>
            <a:picLocks noChangeAspect="1"/>
          </p:cNvPicPr>
          <p:nvPr userDrawn="1"/>
        </p:nvPicPr>
        <p:blipFill>
          <a:blip r:embed="rId4">
            <a:alphaModFix amt="40000"/>
          </a:blip>
          <a:stretch>
            <a:fillRect/>
          </a:stretch>
        </p:blipFill>
        <p:spPr>
          <a:xfrm>
            <a:off x="11238030" y="4099756"/>
            <a:ext cx="1092853" cy="1147496"/>
          </a:xfrm>
          <a:prstGeom prst="rect">
            <a:avLst/>
          </a:prstGeom>
        </p:spPr>
      </p:pic>
      <p:pic>
        <p:nvPicPr>
          <p:cNvPr id="14" name="Picture 13">
            <a:extLst>
              <a:ext uri="{FF2B5EF4-FFF2-40B4-BE49-F238E27FC236}">
                <a16:creationId xmlns:a16="http://schemas.microsoft.com/office/drawing/2014/main" id="{2194E6BA-39D9-2447-B4A0-412476D3F0B1}"/>
              </a:ext>
            </a:extLst>
          </p:cNvPr>
          <p:cNvPicPr>
            <a:picLocks noChangeAspect="1"/>
          </p:cNvPicPr>
          <p:nvPr userDrawn="1"/>
        </p:nvPicPr>
        <p:blipFill>
          <a:blip r:embed="rId5">
            <a:alphaModFix amt="40000"/>
          </a:blip>
          <a:stretch>
            <a:fillRect/>
          </a:stretch>
        </p:blipFill>
        <p:spPr>
          <a:xfrm>
            <a:off x="5097068" y="87301"/>
            <a:ext cx="1229590" cy="1405245"/>
          </a:xfrm>
          <a:prstGeom prst="rect">
            <a:avLst/>
          </a:prstGeom>
        </p:spPr>
      </p:pic>
      <p:sp>
        <p:nvSpPr>
          <p:cNvPr id="25" name="Subtitle 2">
            <a:extLst>
              <a:ext uri="{FF2B5EF4-FFF2-40B4-BE49-F238E27FC236}">
                <a16:creationId xmlns:a16="http://schemas.microsoft.com/office/drawing/2014/main" id="{B1024AAD-A213-EB4A-8A36-A90A0B732382}"/>
              </a:ext>
            </a:extLst>
          </p:cNvPr>
          <p:cNvSpPr txBox="1">
            <a:spLocks/>
          </p:cNvSpPr>
          <p:nvPr userDrawn="1"/>
        </p:nvSpPr>
        <p:spPr>
          <a:xfrm>
            <a:off x="7564652" y="5570482"/>
            <a:ext cx="4233333" cy="57515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3200" b="1" dirty="0">
                <a:solidFill>
                  <a:schemeClr val="accent2"/>
                </a:solidFill>
              </a:rPr>
              <a:t>1-800-351-4664</a:t>
            </a:r>
            <a:endParaRPr lang="en-US" sz="3200" dirty="0">
              <a:solidFill>
                <a:schemeClr val="accent2"/>
              </a:solidFill>
            </a:endParaRPr>
          </a:p>
        </p:txBody>
      </p:sp>
      <p:sp>
        <p:nvSpPr>
          <p:cNvPr id="26" name="Subtitle 2">
            <a:extLst>
              <a:ext uri="{FF2B5EF4-FFF2-40B4-BE49-F238E27FC236}">
                <a16:creationId xmlns:a16="http://schemas.microsoft.com/office/drawing/2014/main" id="{CF088769-F539-EA45-BF40-61ABCB10F10B}"/>
              </a:ext>
            </a:extLst>
          </p:cNvPr>
          <p:cNvSpPr txBox="1">
            <a:spLocks/>
          </p:cNvSpPr>
          <p:nvPr userDrawn="1"/>
        </p:nvSpPr>
        <p:spPr>
          <a:xfrm>
            <a:off x="7564652" y="6072902"/>
            <a:ext cx="4233333" cy="36041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err="1">
                <a:solidFill>
                  <a:schemeClr val="tx2"/>
                </a:solidFill>
              </a:rPr>
              <a:t>www.shiip.iowa.gov</a:t>
            </a:r>
            <a:endParaRPr lang="en-US" sz="1800" dirty="0">
              <a:solidFill>
                <a:schemeClr val="tx2"/>
              </a:solidFill>
            </a:endParaRPr>
          </a:p>
        </p:txBody>
      </p:sp>
    </p:spTree>
    <p:extLst>
      <p:ext uri="{BB962C8B-B14F-4D97-AF65-F5344CB8AC3E}">
        <p14:creationId xmlns:p14="http://schemas.microsoft.com/office/powerpoint/2010/main" val="63314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EA3149-BF93-C677-AB42-7EC87A1783B1}"/>
              </a:ext>
            </a:extLst>
          </p:cNvPr>
          <p:cNvSpPr/>
          <p:nvPr userDrawn="1"/>
        </p:nvSpPr>
        <p:spPr>
          <a:xfrm>
            <a:off x="81280" y="-15165"/>
            <a:ext cx="12110720" cy="4594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2"/>
              </a:solidFill>
              <a:latin typeface="Dreaming Outloud Pro" panose="03050502040302030504" pitchFamily="66" charset="0"/>
              <a:cs typeface="Dreaming Outloud Pro" panose="03050502040302030504" pitchFamily="66" charset="0"/>
            </a:endParaRPr>
          </a:p>
        </p:txBody>
      </p:sp>
      <p:sp>
        <p:nvSpPr>
          <p:cNvPr id="9" name="Rectangle 2">
            <a:extLst>
              <a:ext uri="{FF2B5EF4-FFF2-40B4-BE49-F238E27FC236}">
                <a16:creationId xmlns:a16="http://schemas.microsoft.com/office/drawing/2014/main" id="{583E97CD-9F03-3DA5-4950-335754F9D6ED}"/>
              </a:ext>
            </a:extLst>
          </p:cNvPr>
          <p:cNvSpPr/>
          <p:nvPr userDrawn="1"/>
        </p:nvSpPr>
        <p:spPr>
          <a:xfrm>
            <a:off x="0" y="2299788"/>
            <a:ext cx="12192000" cy="4560000"/>
          </a:xfrm>
          <a:custGeom>
            <a:avLst/>
            <a:gdLst>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1604513 h 4528868"/>
              <a:gd name="connsiteX2" fmla="*/ 12192000 w 12192000"/>
              <a:gd name="connsiteY2" fmla="*/ 4528868 h 4528868"/>
              <a:gd name="connsiteX3" fmla="*/ 0 w 12192000"/>
              <a:gd name="connsiteY3" fmla="*/ 4528868 h 4528868"/>
              <a:gd name="connsiteX4" fmla="*/ 0 w 12192000"/>
              <a:gd name="connsiteY4" fmla="*/ 0 h 4528868"/>
              <a:gd name="connsiteX0" fmla="*/ 0 w 12226506"/>
              <a:gd name="connsiteY0" fmla="*/ 0 h 4528868"/>
              <a:gd name="connsiteX1" fmla="*/ 12226506 w 12226506"/>
              <a:gd name="connsiteY1" fmla="*/ 1207698 h 4528868"/>
              <a:gd name="connsiteX2" fmla="*/ 12192000 w 12226506"/>
              <a:gd name="connsiteY2" fmla="*/ 4528868 h 4528868"/>
              <a:gd name="connsiteX3" fmla="*/ 0 w 12226506"/>
              <a:gd name="connsiteY3" fmla="*/ 4528868 h 4528868"/>
              <a:gd name="connsiteX4" fmla="*/ 0 w 12226506"/>
              <a:gd name="connsiteY4" fmla="*/ 0 h 4528868"/>
              <a:gd name="connsiteX0" fmla="*/ 0 w 12226506"/>
              <a:gd name="connsiteY0" fmla="*/ 0 h 4528868"/>
              <a:gd name="connsiteX1" fmla="*/ 12226506 w 12226506"/>
              <a:gd name="connsiteY1" fmla="*/ 1207698 h 4528868"/>
              <a:gd name="connsiteX2" fmla="*/ 12192000 w 12226506"/>
              <a:gd name="connsiteY2" fmla="*/ 4528868 h 4528868"/>
              <a:gd name="connsiteX3" fmla="*/ 0 w 12226506"/>
              <a:gd name="connsiteY3" fmla="*/ 4528868 h 4528868"/>
              <a:gd name="connsiteX4" fmla="*/ 0 w 12226506"/>
              <a:gd name="connsiteY4" fmla="*/ 0 h 4528868"/>
              <a:gd name="connsiteX0" fmla="*/ 0 w 12226506"/>
              <a:gd name="connsiteY0" fmla="*/ 170047 h 4698915"/>
              <a:gd name="connsiteX1" fmla="*/ 12226506 w 12226506"/>
              <a:gd name="connsiteY1" fmla="*/ 1377745 h 4698915"/>
              <a:gd name="connsiteX2" fmla="*/ 12192000 w 12226506"/>
              <a:gd name="connsiteY2" fmla="*/ 4698915 h 4698915"/>
              <a:gd name="connsiteX3" fmla="*/ 0 w 12226506"/>
              <a:gd name="connsiteY3" fmla="*/ 4698915 h 4698915"/>
              <a:gd name="connsiteX4" fmla="*/ 0 w 12226506"/>
              <a:gd name="connsiteY4" fmla="*/ 170047 h 4698915"/>
              <a:gd name="connsiteX0" fmla="*/ 0 w 12261011"/>
              <a:gd name="connsiteY0" fmla="*/ 1276709 h 3321170"/>
              <a:gd name="connsiteX1" fmla="*/ 12261011 w 12261011"/>
              <a:gd name="connsiteY1" fmla="*/ 0 h 3321170"/>
              <a:gd name="connsiteX2" fmla="*/ 12226505 w 12261011"/>
              <a:gd name="connsiteY2" fmla="*/ 3321170 h 3321170"/>
              <a:gd name="connsiteX3" fmla="*/ 34505 w 12261011"/>
              <a:gd name="connsiteY3" fmla="*/ 3321170 h 3321170"/>
              <a:gd name="connsiteX4" fmla="*/ 0 w 12261011"/>
              <a:gd name="connsiteY4" fmla="*/ 1276709 h 3321170"/>
              <a:gd name="connsiteX0" fmla="*/ 0 w 12243759"/>
              <a:gd name="connsiteY0" fmla="*/ 201047 h 3919032"/>
              <a:gd name="connsiteX1" fmla="*/ 12243759 w 12243759"/>
              <a:gd name="connsiteY1" fmla="*/ 597862 h 3919032"/>
              <a:gd name="connsiteX2" fmla="*/ 12209253 w 12243759"/>
              <a:gd name="connsiteY2" fmla="*/ 3919032 h 3919032"/>
              <a:gd name="connsiteX3" fmla="*/ 17253 w 12243759"/>
              <a:gd name="connsiteY3" fmla="*/ 3919032 h 3919032"/>
              <a:gd name="connsiteX4" fmla="*/ 0 w 12243759"/>
              <a:gd name="connsiteY4" fmla="*/ 201047 h 3919032"/>
              <a:gd name="connsiteX0" fmla="*/ 0 w 12243759"/>
              <a:gd name="connsiteY0" fmla="*/ 787823 h 4505808"/>
              <a:gd name="connsiteX1" fmla="*/ 12243759 w 12243759"/>
              <a:gd name="connsiteY1" fmla="*/ 1184638 h 4505808"/>
              <a:gd name="connsiteX2" fmla="*/ 12209253 w 12243759"/>
              <a:gd name="connsiteY2" fmla="*/ 4505808 h 4505808"/>
              <a:gd name="connsiteX3" fmla="*/ 17253 w 12243759"/>
              <a:gd name="connsiteY3" fmla="*/ 4505808 h 4505808"/>
              <a:gd name="connsiteX4" fmla="*/ 0 w 12243759"/>
              <a:gd name="connsiteY4" fmla="*/ 787823 h 4505808"/>
              <a:gd name="connsiteX0" fmla="*/ 0 w 12243759"/>
              <a:gd name="connsiteY0" fmla="*/ 734649 h 4452634"/>
              <a:gd name="connsiteX1" fmla="*/ 12243759 w 12243759"/>
              <a:gd name="connsiteY1" fmla="*/ 1131464 h 4452634"/>
              <a:gd name="connsiteX2" fmla="*/ 12209253 w 12243759"/>
              <a:gd name="connsiteY2" fmla="*/ 4452634 h 4452634"/>
              <a:gd name="connsiteX3" fmla="*/ 17253 w 12243759"/>
              <a:gd name="connsiteY3" fmla="*/ 4452634 h 4452634"/>
              <a:gd name="connsiteX4" fmla="*/ 0 w 12243759"/>
              <a:gd name="connsiteY4" fmla="*/ 734649 h 4452634"/>
              <a:gd name="connsiteX0" fmla="*/ 0 w 12243759"/>
              <a:gd name="connsiteY0" fmla="*/ 722393 h 4440378"/>
              <a:gd name="connsiteX1" fmla="*/ 12243759 w 12243759"/>
              <a:gd name="connsiteY1" fmla="*/ 1119208 h 4440378"/>
              <a:gd name="connsiteX2" fmla="*/ 12209253 w 12243759"/>
              <a:gd name="connsiteY2" fmla="*/ 4440378 h 4440378"/>
              <a:gd name="connsiteX3" fmla="*/ 17253 w 12243759"/>
              <a:gd name="connsiteY3" fmla="*/ 4440378 h 4440378"/>
              <a:gd name="connsiteX4" fmla="*/ 0 w 12243759"/>
              <a:gd name="connsiteY4" fmla="*/ 722393 h 4440378"/>
              <a:gd name="connsiteX0" fmla="*/ 0 w 12243759"/>
              <a:gd name="connsiteY0" fmla="*/ 758711 h 4476696"/>
              <a:gd name="connsiteX1" fmla="*/ 12243759 w 12243759"/>
              <a:gd name="connsiteY1" fmla="*/ 1155526 h 4476696"/>
              <a:gd name="connsiteX2" fmla="*/ 12209253 w 12243759"/>
              <a:gd name="connsiteY2" fmla="*/ 4476696 h 4476696"/>
              <a:gd name="connsiteX3" fmla="*/ 17253 w 12243759"/>
              <a:gd name="connsiteY3" fmla="*/ 4476696 h 4476696"/>
              <a:gd name="connsiteX4" fmla="*/ 0 w 12243759"/>
              <a:gd name="connsiteY4" fmla="*/ 758711 h 4476696"/>
              <a:gd name="connsiteX0" fmla="*/ 0 w 12243759"/>
              <a:gd name="connsiteY0" fmla="*/ 805274 h 4523259"/>
              <a:gd name="connsiteX1" fmla="*/ 12243759 w 12243759"/>
              <a:gd name="connsiteY1" fmla="*/ 1202089 h 4523259"/>
              <a:gd name="connsiteX2" fmla="*/ 12209253 w 12243759"/>
              <a:gd name="connsiteY2" fmla="*/ 4523259 h 4523259"/>
              <a:gd name="connsiteX3" fmla="*/ 17253 w 12243759"/>
              <a:gd name="connsiteY3" fmla="*/ 4523259 h 4523259"/>
              <a:gd name="connsiteX4" fmla="*/ 0 w 12243759"/>
              <a:gd name="connsiteY4" fmla="*/ 805274 h 4523259"/>
              <a:gd name="connsiteX0" fmla="*/ 0 w 12243759"/>
              <a:gd name="connsiteY0" fmla="*/ 767742 h 4485727"/>
              <a:gd name="connsiteX1" fmla="*/ 12243759 w 12243759"/>
              <a:gd name="connsiteY1" fmla="*/ 1164557 h 4485727"/>
              <a:gd name="connsiteX2" fmla="*/ 12209253 w 12243759"/>
              <a:gd name="connsiteY2" fmla="*/ 4485727 h 4485727"/>
              <a:gd name="connsiteX3" fmla="*/ 17253 w 12243759"/>
              <a:gd name="connsiteY3" fmla="*/ 4485727 h 4485727"/>
              <a:gd name="connsiteX4" fmla="*/ 0 w 12243759"/>
              <a:gd name="connsiteY4" fmla="*/ 767742 h 4485727"/>
              <a:gd name="connsiteX0" fmla="*/ 0 w 12243759"/>
              <a:gd name="connsiteY0" fmla="*/ 803571 h 4521556"/>
              <a:gd name="connsiteX1" fmla="*/ 12243759 w 12243759"/>
              <a:gd name="connsiteY1" fmla="*/ 1200386 h 4521556"/>
              <a:gd name="connsiteX2" fmla="*/ 12209253 w 12243759"/>
              <a:gd name="connsiteY2" fmla="*/ 4521556 h 4521556"/>
              <a:gd name="connsiteX3" fmla="*/ 17253 w 12243759"/>
              <a:gd name="connsiteY3" fmla="*/ 4521556 h 4521556"/>
              <a:gd name="connsiteX4" fmla="*/ 0 w 12243759"/>
              <a:gd name="connsiteY4" fmla="*/ 803571 h 4521556"/>
              <a:gd name="connsiteX0" fmla="*/ 0 w 12243759"/>
              <a:gd name="connsiteY0" fmla="*/ 783588 h 4501573"/>
              <a:gd name="connsiteX1" fmla="*/ 12243759 w 12243759"/>
              <a:gd name="connsiteY1" fmla="*/ 1180403 h 4501573"/>
              <a:gd name="connsiteX2" fmla="*/ 12209253 w 12243759"/>
              <a:gd name="connsiteY2" fmla="*/ 4501573 h 4501573"/>
              <a:gd name="connsiteX3" fmla="*/ 17253 w 12243759"/>
              <a:gd name="connsiteY3" fmla="*/ 4501573 h 4501573"/>
              <a:gd name="connsiteX4" fmla="*/ 0 w 12243759"/>
              <a:gd name="connsiteY4" fmla="*/ 783588 h 4501573"/>
              <a:gd name="connsiteX0" fmla="*/ 0 w 12243759"/>
              <a:gd name="connsiteY0" fmla="*/ 796901 h 4514886"/>
              <a:gd name="connsiteX1" fmla="*/ 12243759 w 12243759"/>
              <a:gd name="connsiteY1" fmla="*/ 1193716 h 4514886"/>
              <a:gd name="connsiteX2" fmla="*/ 12209253 w 12243759"/>
              <a:gd name="connsiteY2" fmla="*/ 4514886 h 4514886"/>
              <a:gd name="connsiteX3" fmla="*/ 17253 w 12243759"/>
              <a:gd name="connsiteY3" fmla="*/ 4514886 h 4514886"/>
              <a:gd name="connsiteX4" fmla="*/ 0 w 12243759"/>
              <a:gd name="connsiteY4" fmla="*/ 796901 h 4514886"/>
              <a:gd name="connsiteX0" fmla="*/ 0 w 12243759"/>
              <a:gd name="connsiteY0" fmla="*/ 837039 h 4555024"/>
              <a:gd name="connsiteX1" fmla="*/ 12243759 w 12243759"/>
              <a:gd name="connsiteY1" fmla="*/ 1233854 h 4555024"/>
              <a:gd name="connsiteX2" fmla="*/ 12209253 w 12243759"/>
              <a:gd name="connsiteY2" fmla="*/ 4555024 h 4555024"/>
              <a:gd name="connsiteX3" fmla="*/ 17253 w 12243759"/>
              <a:gd name="connsiteY3" fmla="*/ 4555024 h 4555024"/>
              <a:gd name="connsiteX4" fmla="*/ 0 w 12243759"/>
              <a:gd name="connsiteY4" fmla="*/ 837039 h 4555024"/>
              <a:gd name="connsiteX0" fmla="*/ 0 w 12209253"/>
              <a:gd name="connsiteY0" fmla="*/ 838929 h 4556914"/>
              <a:gd name="connsiteX1" fmla="*/ 12209253 w 12209253"/>
              <a:gd name="connsiteY1" fmla="*/ 1218491 h 4556914"/>
              <a:gd name="connsiteX2" fmla="*/ 12209253 w 12209253"/>
              <a:gd name="connsiteY2" fmla="*/ 4556914 h 4556914"/>
              <a:gd name="connsiteX3" fmla="*/ 17253 w 12209253"/>
              <a:gd name="connsiteY3" fmla="*/ 4556914 h 4556914"/>
              <a:gd name="connsiteX4" fmla="*/ 0 w 12209253"/>
              <a:gd name="connsiteY4" fmla="*/ 838929 h 4556914"/>
              <a:gd name="connsiteX0" fmla="*/ 0 w 12209253"/>
              <a:gd name="connsiteY0" fmla="*/ 838929 h 4564663"/>
              <a:gd name="connsiteX1" fmla="*/ 12209253 w 12209253"/>
              <a:gd name="connsiteY1" fmla="*/ 1218491 h 4564663"/>
              <a:gd name="connsiteX2" fmla="*/ 12209253 w 12209253"/>
              <a:gd name="connsiteY2" fmla="*/ 4556914 h 4564663"/>
              <a:gd name="connsiteX3" fmla="*/ 1755 w 12209253"/>
              <a:gd name="connsiteY3" fmla="*/ 4564663 h 4564663"/>
              <a:gd name="connsiteX4" fmla="*/ 0 w 12209253"/>
              <a:gd name="connsiteY4" fmla="*/ 838929 h 4564663"/>
              <a:gd name="connsiteX0" fmla="*/ 0 w 12209253"/>
              <a:gd name="connsiteY0" fmla="*/ 838929 h 4566453"/>
              <a:gd name="connsiteX1" fmla="*/ 12209253 w 12209253"/>
              <a:gd name="connsiteY1" fmla="*/ 1218491 h 4566453"/>
              <a:gd name="connsiteX2" fmla="*/ 12209253 w 12209253"/>
              <a:gd name="connsiteY2" fmla="*/ 4566453 h 4566453"/>
              <a:gd name="connsiteX3" fmla="*/ 1755 w 12209253"/>
              <a:gd name="connsiteY3" fmla="*/ 4564663 h 4566453"/>
              <a:gd name="connsiteX4" fmla="*/ 0 w 12209253"/>
              <a:gd name="connsiteY4" fmla="*/ 838929 h 456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3" h="4566453">
                <a:moveTo>
                  <a:pt x="0" y="838929"/>
                </a:moveTo>
                <a:cubicBezTo>
                  <a:pt x="6772695" y="-2128558"/>
                  <a:pt x="4867213" y="3944440"/>
                  <a:pt x="12209253" y="1218491"/>
                </a:cubicBezTo>
                <a:lnTo>
                  <a:pt x="12209253" y="4566453"/>
                </a:lnTo>
                <a:lnTo>
                  <a:pt x="1755" y="4564663"/>
                </a:lnTo>
                <a:lnTo>
                  <a:pt x="0" y="83892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E8D009-5468-524D-9BB3-FFE461EA3DE7}"/>
              </a:ext>
            </a:extLst>
          </p:cNvPr>
          <p:cNvSpPr>
            <a:spLocks noGrp="1"/>
          </p:cNvSpPr>
          <p:nvPr>
            <p:ph type="title"/>
          </p:nvPr>
        </p:nvSpPr>
        <p:spPr>
          <a:xfrm>
            <a:off x="609599" y="365125"/>
            <a:ext cx="10706101" cy="1325563"/>
          </a:xfrm>
        </p:spPr>
        <p:txBody>
          <a:bodyPr/>
          <a:lstStyle>
            <a:lvl1pPr>
              <a:defRPr b="1" i="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4" name="Rectangle 13">
            <a:extLst>
              <a:ext uri="{FF2B5EF4-FFF2-40B4-BE49-F238E27FC236}">
                <a16:creationId xmlns:a16="http://schemas.microsoft.com/office/drawing/2014/main" id="{C7788388-621C-AF47-ABF0-1479091DF120}"/>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2EA6515-F4BD-5144-DB6B-FBFDDF7DD465}"/>
              </a:ext>
            </a:extLst>
          </p:cNvPr>
          <p:cNvSpPr>
            <a:spLocks noGrp="1"/>
          </p:cNvSpPr>
          <p:nvPr>
            <p:ph sz="half" idx="1" hasCustomPrompt="1"/>
          </p:nvPr>
        </p:nvSpPr>
        <p:spPr>
          <a:xfrm>
            <a:off x="857937" y="3252355"/>
            <a:ext cx="4627418" cy="3240519"/>
          </a:xfrm>
        </p:spPr>
        <p:txBody>
          <a:bodyPr>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Edit Master text styles</a:t>
            </a:r>
          </a:p>
        </p:txBody>
      </p:sp>
      <p:pic>
        <p:nvPicPr>
          <p:cNvPr id="7" name="Picture 6">
            <a:extLst>
              <a:ext uri="{FF2B5EF4-FFF2-40B4-BE49-F238E27FC236}">
                <a16:creationId xmlns:a16="http://schemas.microsoft.com/office/drawing/2014/main" id="{A8FEC52A-E87D-4312-A421-55CF8259DB94}"/>
              </a:ext>
            </a:extLst>
          </p:cNvPr>
          <p:cNvPicPr>
            <a:picLocks noChangeAspect="1"/>
          </p:cNvPicPr>
          <p:nvPr userDrawn="1"/>
        </p:nvPicPr>
        <p:blipFill>
          <a:blip r:embed="rId2"/>
          <a:stretch>
            <a:fillRect/>
          </a:stretch>
        </p:blipFill>
        <p:spPr>
          <a:xfrm>
            <a:off x="6947717" y="5872327"/>
            <a:ext cx="1894447" cy="855761"/>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565A5288-6EB0-24B3-83A7-22126F625F5A}"/>
              </a:ext>
            </a:extLst>
          </p:cNvPr>
          <p:cNvPicPr>
            <a:picLocks noChangeAspect="1"/>
          </p:cNvPicPr>
          <p:nvPr userDrawn="1"/>
        </p:nvPicPr>
        <p:blipFill>
          <a:blip r:embed="rId3"/>
          <a:stretch>
            <a:fillRect/>
          </a:stretch>
        </p:blipFill>
        <p:spPr>
          <a:xfrm>
            <a:off x="9132163" y="5936934"/>
            <a:ext cx="2849739" cy="626291"/>
          </a:xfrm>
          <a:prstGeom prst="rect">
            <a:avLst/>
          </a:prstGeom>
        </p:spPr>
      </p:pic>
    </p:spTree>
    <p:extLst>
      <p:ext uri="{BB962C8B-B14F-4D97-AF65-F5344CB8AC3E}">
        <p14:creationId xmlns:p14="http://schemas.microsoft.com/office/powerpoint/2010/main" val="52551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Divider Slide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536D4D-19B7-554E-A691-0AD62C08CE6B}"/>
              </a:ext>
            </a:extLst>
          </p:cNvPr>
          <p:cNvSpPr/>
          <p:nvPr userDrawn="1"/>
        </p:nvSpPr>
        <p:spPr>
          <a:xfrm>
            <a:off x="0" y="-13377"/>
            <a:ext cx="12192000" cy="6871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2"/>
              </a:solidFill>
              <a:latin typeface="Dreaming Outloud Pro" panose="03050502040302030504" pitchFamily="66" charset="0"/>
              <a:cs typeface="Dreaming Outloud Pro" panose="03050502040302030504" pitchFamily="66" charset="0"/>
            </a:endParaRPr>
          </a:p>
        </p:txBody>
      </p:sp>
      <p:sp>
        <p:nvSpPr>
          <p:cNvPr id="2" name="Title 1">
            <a:extLst>
              <a:ext uri="{FF2B5EF4-FFF2-40B4-BE49-F238E27FC236}">
                <a16:creationId xmlns:a16="http://schemas.microsoft.com/office/drawing/2014/main" id="{07E8D009-5468-524D-9BB3-FFE461EA3DE7}"/>
              </a:ext>
            </a:extLst>
          </p:cNvPr>
          <p:cNvSpPr>
            <a:spLocks noGrp="1"/>
          </p:cNvSpPr>
          <p:nvPr>
            <p:ph type="title"/>
          </p:nvPr>
        </p:nvSpPr>
        <p:spPr>
          <a:xfrm>
            <a:off x="609600" y="2759529"/>
            <a:ext cx="5960533" cy="2845404"/>
          </a:xfrm>
        </p:spPr>
        <p:txBody>
          <a:bodyPr/>
          <a:lstStyle>
            <a:lvl1pPr>
              <a:defRPr b="1" i="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4" name="Rectangle 13">
            <a:extLst>
              <a:ext uri="{FF2B5EF4-FFF2-40B4-BE49-F238E27FC236}">
                <a16:creationId xmlns:a16="http://schemas.microsoft.com/office/drawing/2014/main" id="{C7788388-621C-AF47-ABF0-1479091DF120}"/>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C1D500BE-B870-A44C-B09C-0E5309D4E606}"/>
              </a:ext>
            </a:extLst>
          </p:cNvPr>
          <p:cNvPicPr>
            <a:picLocks noChangeAspect="1"/>
          </p:cNvPicPr>
          <p:nvPr userDrawn="1"/>
        </p:nvPicPr>
        <p:blipFill>
          <a:blip r:embed="rId2">
            <a:alphaModFix amt="25000"/>
          </a:blip>
          <a:stretch>
            <a:fillRect/>
          </a:stretch>
        </p:blipFill>
        <p:spPr>
          <a:xfrm>
            <a:off x="6512072" y="-1"/>
            <a:ext cx="4803628" cy="5344433"/>
          </a:xfrm>
          <a:prstGeom prst="rect">
            <a:avLst/>
          </a:prstGeom>
        </p:spPr>
      </p:pic>
      <p:pic>
        <p:nvPicPr>
          <p:cNvPr id="10" name="Picture 9">
            <a:extLst>
              <a:ext uri="{FF2B5EF4-FFF2-40B4-BE49-F238E27FC236}">
                <a16:creationId xmlns:a16="http://schemas.microsoft.com/office/drawing/2014/main" id="{353C24A6-BB51-4298-85BB-29E944CD1C59}"/>
              </a:ext>
            </a:extLst>
          </p:cNvPr>
          <p:cNvPicPr>
            <a:picLocks noChangeAspect="1"/>
          </p:cNvPicPr>
          <p:nvPr userDrawn="1"/>
        </p:nvPicPr>
        <p:blipFill>
          <a:blip r:embed="rId3"/>
          <a:stretch>
            <a:fillRect/>
          </a:stretch>
        </p:blipFill>
        <p:spPr>
          <a:xfrm>
            <a:off x="7146523" y="5855859"/>
            <a:ext cx="2048413" cy="925310"/>
          </a:xfrm>
          <a:prstGeom prst="rect">
            <a:avLst/>
          </a:prstGeom>
        </p:spPr>
      </p:pic>
      <p:pic>
        <p:nvPicPr>
          <p:cNvPr id="3" name="Picture 2" descr="A black and white sign&#10;&#10;Description automatically generated with low confidence">
            <a:extLst>
              <a:ext uri="{FF2B5EF4-FFF2-40B4-BE49-F238E27FC236}">
                <a16:creationId xmlns:a16="http://schemas.microsoft.com/office/drawing/2014/main" id="{C5EACA4D-9978-65D4-AC3B-6EBDB9E96A57}"/>
              </a:ext>
            </a:extLst>
          </p:cNvPr>
          <p:cNvPicPr>
            <a:picLocks noChangeAspect="1"/>
          </p:cNvPicPr>
          <p:nvPr userDrawn="1"/>
        </p:nvPicPr>
        <p:blipFill>
          <a:blip r:embed="rId4"/>
          <a:stretch>
            <a:fillRect/>
          </a:stretch>
        </p:blipFill>
        <p:spPr>
          <a:xfrm>
            <a:off x="9132163" y="5936934"/>
            <a:ext cx="2849739" cy="626291"/>
          </a:xfrm>
          <a:prstGeom prst="rect">
            <a:avLst/>
          </a:prstGeom>
        </p:spPr>
      </p:pic>
    </p:spTree>
    <p:extLst>
      <p:ext uri="{BB962C8B-B14F-4D97-AF65-F5344CB8AC3E}">
        <p14:creationId xmlns:p14="http://schemas.microsoft.com/office/powerpoint/2010/main" val="390022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358D-4CAD-2D47-B0C0-9C59F52CB6BD}"/>
              </a:ext>
            </a:extLst>
          </p:cNvPr>
          <p:cNvSpPr>
            <a:spLocks noGrp="1"/>
          </p:cNvSpPr>
          <p:nvPr>
            <p:ph type="title"/>
          </p:nvPr>
        </p:nvSpPr>
        <p:spPr>
          <a:xfrm>
            <a:off x="609601" y="171162"/>
            <a:ext cx="8636000" cy="1325563"/>
          </a:xfrm>
        </p:spPr>
        <p:txBody>
          <a:bodyPr/>
          <a:lstStyle>
            <a:lvl1pPr>
              <a:defRPr b="0" i="0" baseline="0">
                <a:latin typeface="Britannic Bold" panose="020B0903060703020204" pitchFamily="34"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F5E42CA-04F6-724D-B2B2-1D28894C8BEF}"/>
              </a:ext>
            </a:extLst>
          </p:cNvPr>
          <p:cNvSpPr>
            <a:spLocks noGrp="1"/>
          </p:cNvSpPr>
          <p:nvPr>
            <p:ph idx="1" hasCustomPrompt="1"/>
          </p:nvPr>
        </p:nvSpPr>
        <p:spPr>
          <a:xfrm>
            <a:off x="609600" y="1625601"/>
            <a:ext cx="8912286" cy="42930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332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7CE0-EBF8-8646-B2C7-B28839C157EF}"/>
              </a:ext>
            </a:extLst>
          </p:cNvPr>
          <p:cNvSpPr>
            <a:spLocks noGrp="1"/>
          </p:cNvSpPr>
          <p:nvPr>
            <p:ph type="title"/>
          </p:nvPr>
        </p:nvSpPr>
        <p:spPr>
          <a:xfrm>
            <a:off x="609600" y="365125"/>
            <a:ext cx="9836728" cy="1325563"/>
          </a:xfrm>
        </p:spPr>
        <p:txBody>
          <a:bodyPr/>
          <a:lstStyle>
            <a:lvl1pPr>
              <a:defRPr b="1" i="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589877B-9CFD-9440-8F39-EA55AD67E428}"/>
              </a:ext>
            </a:extLst>
          </p:cNvPr>
          <p:cNvSpPr>
            <a:spLocks noGrp="1"/>
          </p:cNvSpPr>
          <p:nvPr>
            <p:ph sz="half" idx="1"/>
          </p:nvPr>
        </p:nvSpPr>
        <p:spPr>
          <a:xfrm>
            <a:off x="609600" y="1825625"/>
            <a:ext cx="4627418" cy="40773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72865C2-0AC9-B04F-A69D-D75401967D36}"/>
              </a:ext>
            </a:extLst>
          </p:cNvPr>
          <p:cNvSpPr>
            <a:spLocks noGrp="1"/>
          </p:cNvSpPr>
          <p:nvPr>
            <p:ph sz="half" idx="2"/>
          </p:nvPr>
        </p:nvSpPr>
        <p:spPr>
          <a:xfrm>
            <a:off x="5548745" y="1825625"/>
            <a:ext cx="4810991" cy="40773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50C2AA16-1B4C-0F44-BAE7-27FE737E5ACD}"/>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156E3F1-58B3-DAC4-71FD-994DABBBDC2F}"/>
              </a:ext>
            </a:extLst>
          </p:cNvPr>
          <p:cNvSpPr txBox="1"/>
          <p:nvPr userDrawn="1"/>
        </p:nvSpPr>
        <p:spPr>
          <a:xfrm>
            <a:off x="11348720" y="4978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4367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24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E843-BB10-4357-8A5D-02516B58B937}"/>
              </a:ext>
            </a:extLst>
          </p:cNvPr>
          <p:cNvSpPr>
            <a:spLocks noGrp="1"/>
          </p:cNvSpPr>
          <p:nvPr>
            <p:ph type="title"/>
          </p:nvPr>
        </p:nvSpPr>
        <p:spPr>
          <a:xfrm>
            <a:off x="839788" y="365125"/>
            <a:ext cx="977279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F9E7E-5531-40FB-A30B-4A1BA2975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2EC481-27D2-45B7-B253-B9EE65D212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284CCC-7EF5-43D9-B1A7-D047D2BB9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6C2F13-118A-4D66-90B8-2A29A60201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CBD0FA-4BE8-4D6C-BB1A-58382D6D7C30}"/>
              </a:ext>
            </a:extLst>
          </p:cNvPr>
          <p:cNvSpPr>
            <a:spLocks noGrp="1"/>
          </p:cNvSpPr>
          <p:nvPr>
            <p:ph type="dt" sz="half" idx="10"/>
          </p:nvPr>
        </p:nvSpPr>
        <p:spPr/>
        <p:txBody>
          <a:bodyPr/>
          <a:lstStyle/>
          <a:p>
            <a:fld id="{3A85E37C-4706-4C0B-AD58-696C6E6E51D4}" type="datetimeFigureOut">
              <a:rPr lang="en-US" smtClean="0"/>
              <a:t>2/2/2026</a:t>
            </a:fld>
            <a:endParaRPr lang="en-US"/>
          </a:p>
        </p:txBody>
      </p:sp>
      <p:sp>
        <p:nvSpPr>
          <p:cNvPr id="8" name="Footer Placeholder 7">
            <a:extLst>
              <a:ext uri="{FF2B5EF4-FFF2-40B4-BE49-F238E27FC236}">
                <a16:creationId xmlns:a16="http://schemas.microsoft.com/office/drawing/2014/main" id="{925925C5-4D72-456C-9359-556B45E54E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C88157-3095-4C14-8163-AD845415C4A4}"/>
              </a:ext>
            </a:extLst>
          </p:cNvPr>
          <p:cNvSpPr>
            <a:spLocks noGrp="1"/>
          </p:cNvSpPr>
          <p:nvPr>
            <p:ph type="sldNum" sz="quarter" idx="12"/>
          </p:nvPr>
        </p:nvSpPr>
        <p:spPr/>
        <p:txBody>
          <a:bodyPr/>
          <a:lstStyle/>
          <a:p>
            <a:fld id="{20923E04-1FED-40D9-A718-6591BFD30240}" type="slidenum">
              <a:rPr lang="en-US" smtClean="0"/>
              <a:t>‹#›</a:t>
            </a:fld>
            <a:endParaRPr lang="en-US"/>
          </a:p>
        </p:txBody>
      </p:sp>
    </p:spTree>
    <p:extLst>
      <p:ext uri="{BB962C8B-B14F-4D97-AF65-F5344CB8AC3E}">
        <p14:creationId xmlns:p14="http://schemas.microsoft.com/office/powerpoint/2010/main" val="32097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F745-DF95-4950-B613-9B75023A3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7215CB-B8CB-409D-8037-6D763E24E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ABAA0F-6BC3-4DB8-8836-917BF2892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A360E0-8E76-4AAE-95B0-BB4A5044F064}"/>
              </a:ext>
            </a:extLst>
          </p:cNvPr>
          <p:cNvSpPr>
            <a:spLocks noGrp="1"/>
          </p:cNvSpPr>
          <p:nvPr>
            <p:ph type="dt" sz="half" idx="10"/>
          </p:nvPr>
        </p:nvSpPr>
        <p:spPr/>
        <p:txBody>
          <a:bodyPr/>
          <a:lstStyle/>
          <a:p>
            <a:fld id="{3A85E37C-4706-4C0B-AD58-696C6E6E51D4}" type="datetimeFigureOut">
              <a:rPr lang="en-US" smtClean="0"/>
              <a:t>2/2/2026</a:t>
            </a:fld>
            <a:endParaRPr lang="en-US"/>
          </a:p>
        </p:txBody>
      </p:sp>
      <p:sp>
        <p:nvSpPr>
          <p:cNvPr id="6" name="Footer Placeholder 5">
            <a:extLst>
              <a:ext uri="{FF2B5EF4-FFF2-40B4-BE49-F238E27FC236}">
                <a16:creationId xmlns:a16="http://schemas.microsoft.com/office/drawing/2014/main" id="{1BD5EFE4-5CD4-4873-B714-5FBCE438D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E79EE7-A6BC-42C1-BD50-CDC84C02FD01}"/>
              </a:ext>
            </a:extLst>
          </p:cNvPr>
          <p:cNvSpPr>
            <a:spLocks noGrp="1"/>
          </p:cNvSpPr>
          <p:nvPr>
            <p:ph type="sldNum" sz="quarter" idx="12"/>
          </p:nvPr>
        </p:nvSpPr>
        <p:spPr/>
        <p:txBody>
          <a:bodyPr/>
          <a:lstStyle/>
          <a:p>
            <a:fld id="{20923E04-1FED-40D9-A718-6591BFD30240}" type="slidenum">
              <a:rPr lang="en-US" smtClean="0"/>
              <a:t>‹#›</a:t>
            </a:fld>
            <a:endParaRPr lang="en-US"/>
          </a:p>
        </p:txBody>
      </p:sp>
    </p:spTree>
    <p:extLst>
      <p:ext uri="{BB962C8B-B14F-4D97-AF65-F5344CB8AC3E}">
        <p14:creationId xmlns:p14="http://schemas.microsoft.com/office/powerpoint/2010/main" val="258971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A39968-367B-7D48-989D-CB645B0A31B2}"/>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DC51747-8673-9A40-84D2-0943C17FC6D1}"/>
              </a:ext>
            </a:extLst>
          </p:cNvPr>
          <p:cNvPicPr>
            <a:picLocks noChangeAspect="1"/>
          </p:cNvPicPr>
          <p:nvPr userDrawn="1"/>
        </p:nvPicPr>
        <p:blipFill>
          <a:blip r:embed="rId12">
            <a:alphaModFix amt="25000"/>
          </a:blip>
          <a:stretch>
            <a:fillRect/>
          </a:stretch>
        </p:blipFill>
        <p:spPr>
          <a:xfrm>
            <a:off x="6512072" y="-1"/>
            <a:ext cx="4803628" cy="5344433"/>
          </a:xfrm>
          <a:prstGeom prst="rect">
            <a:avLst/>
          </a:prstGeom>
        </p:spPr>
      </p:pic>
      <p:sp>
        <p:nvSpPr>
          <p:cNvPr id="2" name="Title Placeholder 1">
            <a:extLst>
              <a:ext uri="{FF2B5EF4-FFF2-40B4-BE49-F238E27FC236}">
                <a16:creationId xmlns:a16="http://schemas.microsoft.com/office/drawing/2014/main" id="{634DE521-4F6D-7648-990F-94457530E0F6}"/>
              </a:ext>
            </a:extLst>
          </p:cNvPr>
          <p:cNvSpPr>
            <a:spLocks noGrp="1"/>
          </p:cNvSpPr>
          <p:nvPr>
            <p:ph type="title"/>
          </p:nvPr>
        </p:nvSpPr>
        <p:spPr>
          <a:xfrm>
            <a:off x="609599" y="365125"/>
            <a:ext cx="1116753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4A86E2-FA33-7F48-AB7B-162579286E40}"/>
              </a:ext>
            </a:extLst>
          </p:cNvPr>
          <p:cNvSpPr>
            <a:spLocks noGrp="1"/>
          </p:cNvSpPr>
          <p:nvPr>
            <p:ph type="body" idx="1"/>
          </p:nvPr>
        </p:nvSpPr>
        <p:spPr>
          <a:xfrm>
            <a:off x="609600" y="1825625"/>
            <a:ext cx="8912286" cy="409301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text, clipart&#10;&#10;Description automatically generated">
            <a:extLst>
              <a:ext uri="{FF2B5EF4-FFF2-40B4-BE49-F238E27FC236}">
                <a16:creationId xmlns:a16="http://schemas.microsoft.com/office/drawing/2014/main" id="{3FC8B6EF-4BB3-AF71-EC0D-66AB059FE09F}"/>
              </a:ext>
            </a:extLst>
          </p:cNvPr>
          <p:cNvPicPr>
            <a:picLocks noChangeAspect="1"/>
          </p:cNvPicPr>
          <p:nvPr userDrawn="1"/>
        </p:nvPicPr>
        <p:blipFill>
          <a:blip r:embed="rId13"/>
          <a:stretch>
            <a:fillRect/>
          </a:stretch>
        </p:blipFill>
        <p:spPr>
          <a:xfrm>
            <a:off x="8094654" y="5821818"/>
            <a:ext cx="3878599" cy="899657"/>
          </a:xfrm>
          <a:prstGeom prst="rect">
            <a:avLst/>
          </a:prstGeom>
        </p:spPr>
      </p:pic>
    </p:spTree>
    <p:extLst>
      <p:ext uri="{BB962C8B-B14F-4D97-AF65-F5344CB8AC3E}">
        <p14:creationId xmlns:p14="http://schemas.microsoft.com/office/powerpoint/2010/main" val="395549429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7" r:id="rId4"/>
    <p:sldLayoutId id="2147483650" r:id="rId5"/>
    <p:sldLayoutId id="2147483652" r:id="rId6"/>
    <p:sldLayoutId id="2147483658" r:id="rId7"/>
    <p:sldLayoutId id="2147483661" r:id="rId8"/>
    <p:sldLayoutId id="2147483662" r:id="rId9"/>
    <p:sldLayoutId id="2147483664" r:id="rId10"/>
  </p:sldLayoutIdLst>
  <p:txStyles>
    <p:titleStyle>
      <a:lvl1pPr algn="l" defTabSz="914400" rtl="0" eaLnBrk="1" latinLnBrk="0" hangingPunct="1">
        <a:lnSpc>
          <a:spcPct val="90000"/>
        </a:lnSpc>
        <a:spcBef>
          <a:spcPct val="0"/>
        </a:spcBef>
        <a:buNone/>
        <a:defRPr sz="4400" b="1" i="0" u="none" kern="1200">
          <a:solidFill>
            <a:schemeClr val="accent2"/>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hyperlink" Target="shiip.iowa.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hyperlink" Target="https://shiip.iowa.gov/contac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62.jp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3.pn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9242-5A84-4DBD-9C75-44B94E59B473}"/>
              </a:ext>
            </a:extLst>
          </p:cNvPr>
          <p:cNvSpPr>
            <a:spLocks noGrp="1"/>
          </p:cNvSpPr>
          <p:nvPr>
            <p:ph type="ctrTitle"/>
          </p:nvPr>
        </p:nvSpPr>
        <p:spPr>
          <a:xfrm>
            <a:off x="757767" y="893354"/>
            <a:ext cx="10676466" cy="1663828"/>
          </a:xfrm>
        </p:spPr>
        <p:txBody>
          <a:bodyPr>
            <a:normAutofit fontScale="90000"/>
          </a:bodyPr>
          <a:lstStyle/>
          <a:p>
            <a:r>
              <a:rPr lang="en-US" dirty="0"/>
              <a:t>Welcome to Medicare</a:t>
            </a:r>
            <a:br>
              <a:rPr lang="en-US" dirty="0"/>
            </a:br>
            <a:r>
              <a:rPr lang="en-US" dirty="0">
                <a:solidFill>
                  <a:srgbClr val="1B449F"/>
                </a:solidFill>
              </a:rPr>
              <a:t>Seminar</a:t>
            </a:r>
            <a:br>
              <a:rPr lang="en-US" dirty="0"/>
            </a:br>
            <a:r>
              <a:rPr lang="en-US" dirty="0"/>
              <a:t> </a:t>
            </a:r>
          </a:p>
        </p:txBody>
      </p:sp>
    </p:spTree>
    <p:extLst>
      <p:ext uri="{BB962C8B-B14F-4D97-AF65-F5344CB8AC3E}">
        <p14:creationId xmlns:p14="http://schemas.microsoft.com/office/powerpoint/2010/main" val="3450984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5A8FE-4ACC-7BF5-D82E-A89B5FDF9D47}"/>
              </a:ext>
            </a:extLst>
          </p:cNvPr>
          <p:cNvSpPr>
            <a:spLocks noGrp="1"/>
          </p:cNvSpPr>
          <p:nvPr>
            <p:ph type="title"/>
          </p:nvPr>
        </p:nvSpPr>
        <p:spPr>
          <a:xfrm>
            <a:off x="609599" y="249550"/>
            <a:ext cx="11167533" cy="1325563"/>
          </a:xfrm>
        </p:spPr>
        <p:txBody>
          <a:bodyPr/>
          <a:lstStyle/>
          <a:p>
            <a:r>
              <a:rPr lang="en-US" b="0" dirty="0">
                <a:latin typeface="Britannic Bold" panose="020B0903060703020204" pitchFamily="34" charset="0"/>
              </a:rPr>
              <a:t>Part B: preventive </a:t>
            </a:r>
            <a:r>
              <a:rPr lang="en-US" dirty="0"/>
              <a:t>s</a:t>
            </a:r>
            <a:r>
              <a:rPr lang="en-US" b="0" dirty="0">
                <a:latin typeface="Britannic Bold" panose="020B0903060703020204" pitchFamily="34" charset="0"/>
              </a:rPr>
              <a:t>ervices </a:t>
            </a:r>
          </a:p>
        </p:txBody>
      </p:sp>
      <p:sp>
        <p:nvSpPr>
          <p:cNvPr id="3" name="Content Placeholder 2">
            <a:extLst>
              <a:ext uri="{FF2B5EF4-FFF2-40B4-BE49-F238E27FC236}">
                <a16:creationId xmlns:a16="http://schemas.microsoft.com/office/drawing/2014/main" id="{59837E48-785B-36DE-41EC-1C9ED12535B3}"/>
              </a:ext>
            </a:extLst>
          </p:cNvPr>
          <p:cNvSpPr>
            <a:spLocks noGrp="1"/>
          </p:cNvSpPr>
          <p:nvPr>
            <p:ph idx="1"/>
          </p:nvPr>
        </p:nvSpPr>
        <p:spPr>
          <a:xfrm>
            <a:off x="609599" y="1415845"/>
            <a:ext cx="10972801" cy="4165148"/>
          </a:xfrm>
        </p:spPr>
        <p:txBody>
          <a:bodyPr/>
          <a:lstStyle/>
          <a:p>
            <a:pPr marL="0" indent="0">
              <a:buClrTx/>
              <a:buNone/>
            </a:pPr>
            <a:r>
              <a:rPr lang="en-US" altLang="en-US" b="1" u="sng" dirty="0">
                <a:cs typeface="Arial" panose="020B0604020202020204" pitchFamily="34" charset="0"/>
              </a:rPr>
              <a:t>Some services are covered 100% by Medicare</a:t>
            </a:r>
          </a:p>
          <a:p>
            <a:pPr>
              <a:buClrTx/>
              <a:buFont typeface="Arial" panose="020B0604020202020204" pitchFamily="34" charset="0"/>
              <a:buChar char="•"/>
            </a:pPr>
            <a:r>
              <a:rPr lang="en-US" altLang="en-US" dirty="0">
                <a:cs typeface="Arial" panose="020B0604020202020204" pitchFamily="34" charset="0"/>
              </a:rPr>
              <a:t>Welcome to Medicare preventive visit </a:t>
            </a:r>
          </a:p>
          <a:p>
            <a:pPr lvl="1">
              <a:buClrTx/>
            </a:pPr>
            <a:r>
              <a:rPr lang="en-US" altLang="en-US" sz="2800" dirty="0">
                <a:cs typeface="Arial" panose="020B0604020202020204" pitchFamily="34" charset="0"/>
              </a:rPr>
              <a:t>within first 12 months you have Part B</a:t>
            </a:r>
          </a:p>
          <a:p>
            <a:pPr>
              <a:buClrTx/>
              <a:buFont typeface="Arial" panose="020B0604020202020204" pitchFamily="34" charset="0"/>
              <a:buChar char="•"/>
            </a:pPr>
            <a:r>
              <a:rPr lang="en-US" altLang="en-US" dirty="0">
                <a:cs typeface="Arial" panose="020B0604020202020204" pitchFamily="34" charset="0"/>
              </a:rPr>
              <a:t>Yearly wellness visit</a:t>
            </a:r>
          </a:p>
          <a:p>
            <a:pPr>
              <a:buClrTx/>
              <a:buFont typeface="Arial" panose="020B0604020202020204" pitchFamily="34" charset="0"/>
              <a:buChar char="•"/>
            </a:pPr>
            <a:r>
              <a:rPr lang="en-US" altLang="en-US" dirty="0"/>
              <a:t>Flu &amp; Pneumococcal (pneumonia) vaccines </a:t>
            </a:r>
          </a:p>
          <a:p>
            <a:pPr>
              <a:buClrTx/>
              <a:buFont typeface="Arial" panose="020B0604020202020204" pitchFamily="34" charset="0"/>
              <a:buChar char="•"/>
            </a:pPr>
            <a:r>
              <a:rPr lang="en-US" altLang="en-US" dirty="0"/>
              <a:t>Mammograms (screening)</a:t>
            </a:r>
          </a:p>
          <a:p>
            <a:pPr marL="0" indent="0">
              <a:buNone/>
            </a:pPr>
            <a:endParaRPr lang="en-US" dirty="0"/>
          </a:p>
        </p:txBody>
      </p:sp>
    </p:spTree>
    <p:extLst>
      <p:ext uri="{BB962C8B-B14F-4D97-AF65-F5344CB8AC3E}">
        <p14:creationId xmlns:p14="http://schemas.microsoft.com/office/powerpoint/2010/main" val="166806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402D-E695-4C97-BFEA-B3D5D7594330}"/>
              </a:ext>
            </a:extLst>
          </p:cNvPr>
          <p:cNvSpPr>
            <a:spLocks noGrp="1"/>
          </p:cNvSpPr>
          <p:nvPr>
            <p:ph type="title"/>
          </p:nvPr>
        </p:nvSpPr>
        <p:spPr>
          <a:xfrm>
            <a:off x="512233" y="226194"/>
            <a:ext cx="11167533" cy="1115909"/>
          </a:xfrm>
        </p:spPr>
        <p:txBody>
          <a:bodyPr>
            <a:normAutofit/>
          </a:bodyPr>
          <a:lstStyle/>
          <a:p>
            <a:r>
              <a:rPr lang="en-US" b="0" dirty="0">
                <a:latin typeface="Britannic Bold" panose="020B0903060703020204" pitchFamily="34" charset="0"/>
              </a:rPr>
              <a:t>Part B: monthly premium </a:t>
            </a:r>
            <a:endParaRPr lang="en-US" sz="3300" b="0" i="1" dirty="0">
              <a:latin typeface="Britannic Bold" panose="020B0903060703020204" pitchFamily="34" charset="0"/>
            </a:endParaRPr>
          </a:p>
        </p:txBody>
      </p:sp>
      <p:graphicFrame>
        <p:nvGraphicFramePr>
          <p:cNvPr id="6" name="Content Placeholder 2">
            <a:extLst>
              <a:ext uri="{FF2B5EF4-FFF2-40B4-BE49-F238E27FC236}">
                <a16:creationId xmlns:a16="http://schemas.microsoft.com/office/drawing/2014/main" id="{26AE93E4-5F0A-B981-EC70-CCC0A7BA8423}"/>
              </a:ext>
            </a:extLst>
          </p:cNvPr>
          <p:cNvGraphicFramePr>
            <a:graphicFrameLocks noGrp="1"/>
          </p:cNvGraphicFramePr>
          <p:nvPr>
            <p:ph sz="half" idx="1"/>
            <p:extLst>
              <p:ext uri="{D42A27DB-BD31-4B8C-83A1-F6EECF244321}">
                <p14:modId xmlns:p14="http://schemas.microsoft.com/office/powerpoint/2010/main" val="1531154968"/>
              </p:ext>
            </p:extLst>
          </p:nvPr>
        </p:nvGraphicFramePr>
        <p:xfrm>
          <a:off x="722671" y="1047135"/>
          <a:ext cx="5486400" cy="5235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997B9EDF-D069-4F98-BD28-C05A91F7798D}"/>
              </a:ext>
            </a:extLst>
          </p:cNvPr>
          <p:cNvSpPr>
            <a:spLocks noGrp="1"/>
          </p:cNvSpPr>
          <p:nvPr>
            <p:ph sz="half" idx="2"/>
          </p:nvPr>
        </p:nvSpPr>
        <p:spPr>
          <a:xfrm>
            <a:off x="6595532" y="1179443"/>
            <a:ext cx="5181600" cy="4734660"/>
          </a:xfrm>
        </p:spPr>
        <p:txBody>
          <a:bodyPr>
            <a:normAutofit fontScale="92500" lnSpcReduction="20000"/>
          </a:bodyPr>
          <a:lstStyle/>
          <a:p>
            <a:pPr marL="0" indent="0">
              <a:buNone/>
            </a:pPr>
            <a:r>
              <a:rPr lang="en-US" sz="3000" b="1" u="sng" dirty="0"/>
              <a:t>You may get help with Part B premium if BELOW</a:t>
            </a:r>
            <a:r>
              <a:rPr lang="en-US" sz="3000" b="1" dirty="0"/>
              <a:t>:</a:t>
            </a:r>
          </a:p>
          <a:p>
            <a:pPr marL="0" indent="0" algn="r">
              <a:buNone/>
            </a:pPr>
            <a:r>
              <a:rPr lang="en-US" sz="2200" dirty="0"/>
              <a:t>(effective 4/1/25) </a:t>
            </a:r>
            <a:r>
              <a:rPr lang="en-US" sz="2200" b="1" u="sng" dirty="0"/>
              <a:t> </a:t>
            </a:r>
          </a:p>
          <a:p>
            <a:r>
              <a:rPr lang="en-US" b="1" dirty="0"/>
              <a:t>$1,781/mo. income &amp; $9,660 resources</a:t>
            </a:r>
            <a:r>
              <a:rPr lang="en-US" dirty="0"/>
              <a:t> (individual)</a:t>
            </a:r>
          </a:p>
          <a:p>
            <a:r>
              <a:rPr lang="en-US" b="1" dirty="0"/>
              <a:t>$2,400/mo. income &amp; $14,470 resources</a:t>
            </a:r>
            <a:r>
              <a:rPr lang="en-US" dirty="0"/>
              <a:t> (couple) </a:t>
            </a:r>
          </a:p>
          <a:p>
            <a:pPr marL="0" indent="0">
              <a:buNone/>
            </a:pPr>
            <a:endParaRPr lang="en-US" dirty="0">
              <a:solidFill>
                <a:srgbClr val="FF0000"/>
              </a:solidFill>
            </a:endParaRPr>
          </a:p>
          <a:p>
            <a:pPr marL="0" indent="0">
              <a:buNone/>
            </a:pPr>
            <a:r>
              <a:rPr lang="en-US" sz="3000" b="1" u="sng" dirty="0">
                <a:solidFill>
                  <a:srgbClr val="1B449F"/>
                </a:solidFill>
              </a:rPr>
              <a:t>IRMAA: </a:t>
            </a:r>
            <a:r>
              <a:rPr lang="en-US" sz="3000" b="1" u="sng" dirty="0"/>
              <a:t>You may pay more for Part B if income is ABOVE</a:t>
            </a:r>
            <a:r>
              <a:rPr lang="en-US" sz="3000" b="1" dirty="0"/>
              <a:t>:</a:t>
            </a:r>
          </a:p>
          <a:p>
            <a:r>
              <a:rPr lang="en-US" dirty="0"/>
              <a:t>$109,000/yr individual </a:t>
            </a:r>
          </a:p>
          <a:p>
            <a:r>
              <a:rPr lang="en-US" dirty="0"/>
              <a:t>$218,000/yr couple (joint filing)</a:t>
            </a:r>
          </a:p>
          <a:p>
            <a:pPr marL="0" indent="0">
              <a:buNone/>
            </a:pPr>
            <a:endParaRPr lang="en-US" dirty="0"/>
          </a:p>
        </p:txBody>
      </p:sp>
    </p:spTree>
    <p:extLst>
      <p:ext uri="{BB962C8B-B14F-4D97-AF65-F5344CB8AC3E}">
        <p14:creationId xmlns:p14="http://schemas.microsoft.com/office/powerpoint/2010/main" val="189434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F293-7E42-2B87-21BD-B27D2E62EBFD}"/>
              </a:ext>
            </a:extLst>
          </p:cNvPr>
          <p:cNvSpPr>
            <a:spLocks noGrp="1"/>
          </p:cNvSpPr>
          <p:nvPr>
            <p:ph type="title"/>
          </p:nvPr>
        </p:nvSpPr>
        <p:spPr>
          <a:xfrm>
            <a:off x="609599" y="365125"/>
            <a:ext cx="10655808" cy="988187"/>
          </a:xfrm>
        </p:spPr>
        <p:txBody>
          <a:bodyPr>
            <a:normAutofit/>
          </a:bodyPr>
          <a:lstStyle/>
          <a:p>
            <a:r>
              <a:rPr lang="en-US" b="0" dirty="0">
                <a:latin typeface="Britannic Bold" panose="020B0903060703020204" pitchFamily="34" charset="0"/>
              </a:rPr>
              <a:t>Part C (“Medicare Advantage”)</a:t>
            </a:r>
            <a:endParaRPr lang="en-US" dirty="0"/>
          </a:p>
        </p:txBody>
      </p:sp>
      <p:graphicFrame>
        <p:nvGraphicFramePr>
          <p:cNvPr id="7" name="Content Placeholder 2">
            <a:extLst>
              <a:ext uri="{FF2B5EF4-FFF2-40B4-BE49-F238E27FC236}">
                <a16:creationId xmlns:a16="http://schemas.microsoft.com/office/drawing/2014/main" id="{BF4F32FC-8A6B-C842-1A4E-317989E00355}"/>
              </a:ext>
            </a:extLst>
          </p:cNvPr>
          <p:cNvGraphicFramePr>
            <a:graphicFrameLocks noGrp="1"/>
          </p:cNvGraphicFramePr>
          <p:nvPr>
            <p:ph sz="half" idx="1"/>
            <p:extLst>
              <p:ext uri="{D42A27DB-BD31-4B8C-83A1-F6EECF244321}">
                <p14:modId xmlns:p14="http://schemas.microsoft.com/office/powerpoint/2010/main" val="873736130"/>
              </p:ext>
            </p:extLst>
          </p:nvPr>
        </p:nvGraphicFramePr>
        <p:xfrm>
          <a:off x="774192" y="1353313"/>
          <a:ext cx="10655808" cy="4370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81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1307AF-4FDB-A84C-26DB-F3A664BE2E85}"/>
              </a:ext>
            </a:extLst>
          </p:cNvPr>
          <p:cNvSpPr>
            <a:spLocks noGrp="1"/>
          </p:cNvSpPr>
          <p:nvPr>
            <p:ph type="title"/>
          </p:nvPr>
        </p:nvSpPr>
        <p:spPr/>
        <p:txBody>
          <a:bodyPr/>
          <a:lstStyle/>
          <a:p>
            <a:r>
              <a:rPr lang="en-US" b="0" dirty="0">
                <a:latin typeface="Britannic Bold" panose="020B0903060703020204" pitchFamily="34" charset="0"/>
              </a:rPr>
              <a:t>Part D (prescription drugs) </a:t>
            </a:r>
          </a:p>
        </p:txBody>
      </p:sp>
      <p:sp>
        <p:nvSpPr>
          <p:cNvPr id="5" name="Text Placeholder 4">
            <a:extLst>
              <a:ext uri="{FF2B5EF4-FFF2-40B4-BE49-F238E27FC236}">
                <a16:creationId xmlns:a16="http://schemas.microsoft.com/office/drawing/2014/main" id="{D448440A-DE15-5B4A-D414-39B4B6C4372E}"/>
              </a:ext>
            </a:extLst>
          </p:cNvPr>
          <p:cNvSpPr>
            <a:spLocks noGrp="1"/>
          </p:cNvSpPr>
          <p:nvPr>
            <p:ph idx="1"/>
          </p:nvPr>
        </p:nvSpPr>
        <p:spPr>
          <a:xfrm>
            <a:off x="609600" y="1331496"/>
            <a:ext cx="10575236" cy="5037220"/>
          </a:xfrm>
        </p:spPr>
        <p:txBody>
          <a:bodyPr>
            <a:normAutofit lnSpcReduction="10000"/>
          </a:bodyPr>
          <a:lstStyle/>
          <a:p>
            <a:pPr marL="0" indent="0">
              <a:buNone/>
            </a:pPr>
            <a:r>
              <a:rPr lang="en-US" b="1" dirty="0"/>
              <a:t>Covers most outpatient prescription drugs </a:t>
            </a:r>
            <a:endParaRPr lang="en-US" dirty="0"/>
          </a:p>
          <a:p>
            <a:r>
              <a:rPr lang="en-US" b="1" i="1" dirty="0"/>
              <a:t>choose</a:t>
            </a:r>
            <a:r>
              <a:rPr lang="en-US" dirty="0"/>
              <a:t> from a variety of plans (14 options in 2025)</a:t>
            </a:r>
          </a:p>
          <a:p>
            <a:r>
              <a:rPr lang="en-US" b="1" i="1" dirty="0"/>
              <a:t>sign up </a:t>
            </a:r>
            <a:r>
              <a:rPr lang="en-US" dirty="0"/>
              <a:t>on </a:t>
            </a:r>
            <a:r>
              <a:rPr lang="en-US" u="sng" dirty="0">
                <a:solidFill>
                  <a:schemeClr val="accent1">
                    <a:lumMod val="60000"/>
                    <a:lumOff val="40000"/>
                  </a:schemeClr>
                </a:solidFill>
              </a:rPr>
              <a:t>medicare.gov </a:t>
            </a:r>
          </a:p>
          <a:p>
            <a:pPr lvl="1"/>
            <a:r>
              <a:rPr lang="en-US" sz="2800" dirty="0"/>
              <a:t>or call 1-800-MEDICARE </a:t>
            </a:r>
          </a:p>
          <a:p>
            <a:pPr lvl="1"/>
            <a:r>
              <a:rPr lang="en-US" sz="2800" dirty="0"/>
              <a:t>or visit with a SHIIP-SMP counselor </a:t>
            </a:r>
          </a:p>
          <a:p>
            <a:r>
              <a:rPr lang="en-US" b="1" i="1" dirty="0"/>
              <a:t>review</a:t>
            </a:r>
            <a:r>
              <a:rPr lang="en-US" dirty="0"/>
              <a:t> (&amp; possibly switch) your plan each year to make sure you are in the best plan for your needs</a:t>
            </a:r>
          </a:p>
          <a:p>
            <a:pPr marL="0" indent="0">
              <a:buNone/>
            </a:pPr>
            <a:endParaRPr lang="en-US" dirty="0"/>
          </a:p>
          <a:p>
            <a:pPr marL="0" indent="0">
              <a:buNone/>
            </a:pPr>
            <a:r>
              <a:rPr lang="en-US" b="1" dirty="0"/>
              <a:t>Medicare Part D also covers some vaccines with no cost share </a:t>
            </a:r>
          </a:p>
          <a:p>
            <a:r>
              <a:rPr lang="en-US" dirty="0"/>
              <a:t>shingles, RSV, TDAP </a:t>
            </a:r>
            <a:r>
              <a:rPr lang="en-US" sz="2400" dirty="0"/>
              <a:t>(tetanus/diphtheria/whooping cough) </a:t>
            </a:r>
          </a:p>
          <a:p>
            <a:r>
              <a:rPr lang="en-US" dirty="0"/>
              <a:t>pharmacy needs to be able to bill Part D plan</a:t>
            </a:r>
          </a:p>
          <a:p>
            <a:endParaRPr lang="en-US" dirty="0"/>
          </a:p>
        </p:txBody>
      </p:sp>
    </p:spTree>
    <p:extLst>
      <p:ext uri="{BB962C8B-B14F-4D97-AF65-F5344CB8AC3E}">
        <p14:creationId xmlns:p14="http://schemas.microsoft.com/office/powerpoint/2010/main" val="235354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402D-E695-4C97-BFEA-B3D5D7594330}"/>
              </a:ext>
            </a:extLst>
          </p:cNvPr>
          <p:cNvSpPr>
            <a:spLocks noGrp="1"/>
          </p:cNvSpPr>
          <p:nvPr>
            <p:ph type="title"/>
          </p:nvPr>
        </p:nvSpPr>
        <p:spPr>
          <a:xfrm>
            <a:off x="512233" y="226194"/>
            <a:ext cx="11167533" cy="1115909"/>
          </a:xfrm>
        </p:spPr>
        <p:txBody>
          <a:bodyPr>
            <a:normAutofit/>
          </a:bodyPr>
          <a:lstStyle/>
          <a:p>
            <a:r>
              <a:rPr lang="en-US" b="0" dirty="0">
                <a:latin typeface="Britannic Bold" panose="020B0903060703020204" pitchFamily="34" charset="0"/>
              </a:rPr>
              <a:t>Part D: monthly premium </a:t>
            </a:r>
            <a:endParaRPr lang="en-US" sz="3300" b="0" i="1" dirty="0">
              <a:latin typeface="Britannic Bold" panose="020B0903060703020204" pitchFamily="34" charset="0"/>
            </a:endParaRPr>
          </a:p>
        </p:txBody>
      </p:sp>
      <p:graphicFrame>
        <p:nvGraphicFramePr>
          <p:cNvPr id="6" name="Content Placeholder 2">
            <a:extLst>
              <a:ext uri="{FF2B5EF4-FFF2-40B4-BE49-F238E27FC236}">
                <a16:creationId xmlns:a16="http://schemas.microsoft.com/office/drawing/2014/main" id="{26AE93E4-5F0A-B981-EC70-CCC0A7BA8423}"/>
              </a:ext>
            </a:extLst>
          </p:cNvPr>
          <p:cNvGraphicFramePr>
            <a:graphicFrameLocks noGrp="1"/>
          </p:cNvGraphicFramePr>
          <p:nvPr>
            <p:ph sz="half" idx="1"/>
            <p:extLst>
              <p:ext uri="{D42A27DB-BD31-4B8C-83A1-F6EECF244321}">
                <p14:modId xmlns:p14="http://schemas.microsoft.com/office/powerpoint/2010/main" val="3463925303"/>
              </p:ext>
            </p:extLst>
          </p:nvPr>
        </p:nvGraphicFramePr>
        <p:xfrm>
          <a:off x="722671" y="1047135"/>
          <a:ext cx="5696838" cy="5235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997B9EDF-D069-4F98-BD28-C05A91F7798D}"/>
              </a:ext>
            </a:extLst>
          </p:cNvPr>
          <p:cNvSpPr>
            <a:spLocks noGrp="1"/>
          </p:cNvSpPr>
          <p:nvPr>
            <p:ph sz="half" idx="2"/>
          </p:nvPr>
        </p:nvSpPr>
        <p:spPr>
          <a:xfrm>
            <a:off x="6419509" y="1073853"/>
            <a:ext cx="5486401" cy="4866968"/>
          </a:xfrm>
        </p:spPr>
        <p:txBody>
          <a:bodyPr>
            <a:normAutofit lnSpcReduction="10000"/>
          </a:bodyPr>
          <a:lstStyle/>
          <a:p>
            <a:pPr marL="0" indent="0">
              <a:buNone/>
            </a:pPr>
            <a:r>
              <a:rPr lang="en-US" sz="2600" b="1" u="sng" dirty="0">
                <a:solidFill>
                  <a:srgbClr val="1B449F"/>
                </a:solidFill>
              </a:rPr>
              <a:t>Extra Help: </a:t>
            </a:r>
            <a:r>
              <a:rPr lang="en-US" sz="2600" b="1" u="sng" dirty="0"/>
              <a:t>You may get assistance with Part D payments if BELOW</a:t>
            </a:r>
            <a:r>
              <a:rPr lang="en-US" sz="2600" b="1" dirty="0"/>
              <a:t>:		</a:t>
            </a:r>
          </a:p>
          <a:p>
            <a:r>
              <a:rPr lang="en-US" sz="2600" b="1" dirty="0"/>
              <a:t>$2,015/mo. income &amp; $18,090 resources </a:t>
            </a:r>
            <a:r>
              <a:rPr lang="en-US" sz="2600" dirty="0"/>
              <a:t>(individual)</a:t>
            </a:r>
          </a:p>
          <a:p>
            <a:r>
              <a:rPr lang="en-US" sz="2600" b="1" dirty="0"/>
              <a:t>$2,725/mo. income &amp; 36,100 resources </a:t>
            </a:r>
            <a:r>
              <a:rPr lang="en-US" sz="2600" dirty="0"/>
              <a:t>(couple)</a:t>
            </a:r>
          </a:p>
          <a:p>
            <a:pPr marL="0" indent="0">
              <a:buNone/>
            </a:pPr>
            <a:endParaRPr lang="en-US" sz="2600" dirty="0">
              <a:solidFill>
                <a:srgbClr val="FF0000"/>
              </a:solidFill>
            </a:endParaRPr>
          </a:p>
          <a:p>
            <a:pPr marL="0" indent="0">
              <a:buNone/>
            </a:pPr>
            <a:r>
              <a:rPr lang="en-US" sz="2600" b="1" u="sng" dirty="0">
                <a:solidFill>
                  <a:srgbClr val="1B449F"/>
                </a:solidFill>
              </a:rPr>
              <a:t>IRMAA: </a:t>
            </a:r>
            <a:r>
              <a:rPr lang="en-US" sz="2600" b="1" u="sng" dirty="0"/>
              <a:t>You may pay more for Part D if income is ABOVE</a:t>
            </a:r>
            <a:r>
              <a:rPr lang="en-US" sz="2600" b="1" dirty="0"/>
              <a:t>:</a:t>
            </a:r>
          </a:p>
          <a:p>
            <a:r>
              <a:rPr lang="en-US" sz="2600" dirty="0"/>
              <a:t>$109,000/yr individual </a:t>
            </a:r>
          </a:p>
          <a:p>
            <a:r>
              <a:rPr lang="en-US" sz="2600" dirty="0"/>
              <a:t>$218,000/yr couple (joint filing)</a:t>
            </a:r>
          </a:p>
          <a:p>
            <a:pPr marL="0" indent="0">
              <a:buNone/>
            </a:pPr>
            <a:endParaRPr lang="en-US" dirty="0"/>
          </a:p>
        </p:txBody>
      </p:sp>
    </p:spTree>
    <p:extLst>
      <p:ext uri="{BB962C8B-B14F-4D97-AF65-F5344CB8AC3E}">
        <p14:creationId xmlns:p14="http://schemas.microsoft.com/office/powerpoint/2010/main" val="254197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F293-7E42-2B87-21BD-B27D2E62EBFD}"/>
              </a:ext>
            </a:extLst>
          </p:cNvPr>
          <p:cNvSpPr>
            <a:spLocks noGrp="1"/>
          </p:cNvSpPr>
          <p:nvPr>
            <p:ph type="title"/>
          </p:nvPr>
        </p:nvSpPr>
        <p:spPr>
          <a:xfrm>
            <a:off x="609599" y="365125"/>
            <a:ext cx="7199377" cy="988187"/>
          </a:xfrm>
        </p:spPr>
        <p:txBody>
          <a:bodyPr>
            <a:normAutofit/>
          </a:bodyPr>
          <a:lstStyle/>
          <a:p>
            <a:r>
              <a:rPr lang="en-US" b="0">
                <a:latin typeface="Britannic Bold" panose="020B0903060703020204" pitchFamily="34" charset="0"/>
              </a:rPr>
              <a:t>Medicare supplement</a:t>
            </a:r>
            <a:endParaRPr lang="en-US" dirty="0"/>
          </a:p>
        </p:txBody>
      </p:sp>
      <p:graphicFrame>
        <p:nvGraphicFramePr>
          <p:cNvPr id="7" name="Content Placeholder 2">
            <a:extLst>
              <a:ext uri="{FF2B5EF4-FFF2-40B4-BE49-F238E27FC236}">
                <a16:creationId xmlns:a16="http://schemas.microsoft.com/office/drawing/2014/main" id="{BF4F32FC-8A6B-C842-1A4E-317989E00355}"/>
              </a:ext>
            </a:extLst>
          </p:cNvPr>
          <p:cNvGraphicFramePr>
            <a:graphicFrameLocks noGrp="1"/>
          </p:cNvGraphicFramePr>
          <p:nvPr>
            <p:ph sz="half" idx="1"/>
            <p:extLst>
              <p:ext uri="{D42A27DB-BD31-4B8C-83A1-F6EECF244321}">
                <p14:modId xmlns:p14="http://schemas.microsoft.com/office/powerpoint/2010/main" val="145891246"/>
              </p:ext>
            </p:extLst>
          </p:nvPr>
        </p:nvGraphicFramePr>
        <p:xfrm>
          <a:off x="774192" y="1353313"/>
          <a:ext cx="10655808" cy="4370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26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CC8CA3-6C03-96E4-6E95-06793B2C9797}"/>
              </a:ext>
            </a:extLst>
          </p:cNvPr>
          <p:cNvSpPr>
            <a:spLocks noGrp="1"/>
          </p:cNvSpPr>
          <p:nvPr>
            <p:ph type="title"/>
          </p:nvPr>
        </p:nvSpPr>
        <p:spPr>
          <a:xfrm>
            <a:off x="762001" y="1138265"/>
            <a:ext cx="3056625" cy="2909296"/>
          </a:xfrm>
        </p:spPr>
        <p:txBody>
          <a:bodyPr anchor="t">
            <a:normAutofit/>
          </a:bodyPr>
          <a:lstStyle/>
          <a:p>
            <a:r>
              <a:rPr lang="en-US" dirty="0"/>
              <a:t>Review: Medicare coverage </a:t>
            </a:r>
          </a:p>
        </p:txBody>
      </p:sp>
      <p:cxnSp>
        <p:nvCxnSpPr>
          <p:cNvPr id="23" name="Straight Connector 22">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B403F4C-6B6B-527D-8F2D-4247DDEDF7C8}"/>
              </a:ext>
            </a:extLst>
          </p:cNvPr>
          <p:cNvSpPr>
            <a:spLocks noGrp="1"/>
          </p:cNvSpPr>
          <p:nvPr>
            <p:ph idx="1"/>
          </p:nvPr>
        </p:nvSpPr>
        <p:spPr>
          <a:xfrm>
            <a:off x="4268603" y="173256"/>
            <a:ext cx="7698807" cy="5559804"/>
          </a:xfrm>
        </p:spPr>
        <p:txBody>
          <a:bodyPr>
            <a:noAutofit/>
          </a:bodyPr>
          <a:lstStyle/>
          <a:p>
            <a:r>
              <a:rPr lang="en-US" dirty="0"/>
              <a:t>The parts of Medicare: </a:t>
            </a:r>
          </a:p>
          <a:p>
            <a:pPr lvl="1"/>
            <a:r>
              <a:rPr lang="en-US" sz="3600" b="1" dirty="0">
                <a:solidFill>
                  <a:srgbClr val="1B449F"/>
                </a:solidFill>
              </a:rPr>
              <a:t>A</a:t>
            </a:r>
            <a:r>
              <a:rPr lang="en-US" sz="3200" b="1" dirty="0">
                <a:solidFill>
                  <a:srgbClr val="1B449F"/>
                </a:solidFill>
              </a:rPr>
              <a:t> </a:t>
            </a:r>
            <a:r>
              <a:rPr lang="en-US" sz="2800" dirty="0"/>
              <a:t>- hospital &amp; skilled nursing facility, etc.</a:t>
            </a:r>
          </a:p>
          <a:p>
            <a:pPr marL="457200" lvl="1" indent="0">
              <a:buNone/>
            </a:pPr>
            <a:r>
              <a:rPr lang="en-US" sz="2800" dirty="0"/>
              <a:t> </a:t>
            </a:r>
          </a:p>
          <a:p>
            <a:pPr lvl="1"/>
            <a:r>
              <a:rPr lang="en-US" sz="3600" b="1" dirty="0">
                <a:solidFill>
                  <a:srgbClr val="1B449F"/>
                </a:solidFill>
              </a:rPr>
              <a:t>B</a:t>
            </a:r>
            <a:r>
              <a:rPr lang="en-US" sz="3200" b="1" dirty="0">
                <a:solidFill>
                  <a:srgbClr val="1B449F"/>
                </a:solidFill>
              </a:rPr>
              <a:t> </a:t>
            </a:r>
            <a:r>
              <a:rPr lang="en-US" sz="2800" dirty="0"/>
              <a:t>– doctor/outpatient, equipment, preventive services, etc. </a:t>
            </a:r>
          </a:p>
          <a:p>
            <a:pPr marL="457200" lvl="1" indent="0">
              <a:buNone/>
            </a:pPr>
            <a:endParaRPr lang="en-US" sz="2800" dirty="0"/>
          </a:p>
          <a:p>
            <a:pPr lvl="1"/>
            <a:r>
              <a:rPr lang="en-US" sz="3600" b="1" dirty="0">
                <a:solidFill>
                  <a:srgbClr val="1B449F"/>
                </a:solidFill>
              </a:rPr>
              <a:t>C</a:t>
            </a:r>
            <a:r>
              <a:rPr lang="en-US" sz="2800" b="1" dirty="0">
                <a:solidFill>
                  <a:srgbClr val="1B449F"/>
                </a:solidFill>
              </a:rPr>
              <a:t> </a:t>
            </a:r>
            <a:r>
              <a:rPr lang="en-US" sz="2800" dirty="0"/>
              <a:t>– Medicare Advantage plan (A, B &amp; D)</a:t>
            </a:r>
          </a:p>
          <a:p>
            <a:pPr marL="457200" lvl="1" indent="0">
              <a:buNone/>
            </a:pPr>
            <a:r>
              <a:rPr lang="en-US" sz="2800" dirty="0"/>
              <a:t> </a:t>
            </a:r>
          </a:p>
          <a:p>
            <a:pPr lvl="1"/>
            <a:r>
              <a:rPr lang="en-US" sz="3600" b="1" dirty="0">
                <a:solidFill>
                  <a:srgbClr val="1B449F"/>
                </a:solidFill>
              </a:rPr>
              <a:t>D</a:t>
            </a:r>
            <a:r>
              <a:rPr lang="en-US" sz="2800" b="1" dirty="0">
                <a:solidFill>
                  <a:srgbClr val="1B449F"/>
                </a:solidFill>
              </a:rPr>
              <a:t> </a:t>
            </a:r>
            <a:r>
              <a:rPr lang="en-US" sz="2800" dirty="0"/>
              <a:t>- prescription drugs </a:t>
            </a:r>
          </a:p>
          <a:p>
            <a:pPr marL="457200" lvl="1" indent="0">
              <a:buNone/>
            </a:pPr>
            <a:endParaRPr lang="en-US" sz="2800" dirty="0"/>
          </a:p>
          <a:p>
            <a:r>
              <a:rPr lang="en-US" dirty="0"/>
              <a:t>Each part has their own costs – monthly premiums, deductibles, copayments, etc.  </a:t>
            </a:r>
          </a:p>
        </p:txBody>
      </p:sp>
    </p:spTree>
    <p:extLst>
      <p:ext uri="{BB962C8B-B14F-4D97-AF65-F5344CB8AC3E}">
        <p14:creationId xmlns:p14="http://schemas.microsoft.com/office/powerpoint/2010/main" val="291618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101FBE43-C1F4-B73B-DDBD-E25D0CC77957}"/>
              </a:ext>
            </a:extLst>
          </p:cNvPr>
          <p:cNvSpPr>
            <a:spLocks noGrp="1"/>
          </p:cNvSpPr>
          <p:nvPr>
            <p:ph type="title"/>
          </p:nvPr>
        </p:nvSpPr>
        <p:spPr>
          <a:xfrm>
            <a:off x="294967" y="2776538"/>
            <a:ext cx="11710219" cy="1381188"/>
          </a:xfrm>
        </p:spPr>
        <p:txBody>
          <a:bodyPr vert="horz" lIns="91440" tIns="45720" rIns="91440" bIns="45720" rtlCol="0" anchor="ctr">
            <a:noAutofit/>
          </a:bodyPr>
          <a:lstStyle/>
          <a:p>
            <a:pPr algn="ctr"/>
            <a:r>
              <a:rPr lang="en-US" kern="1200" dirty="0">
                <a:solidFill>
                  <a:srgbClr val="1B449F"/>
                </a:solidFill>
              </a:rPr>
              <a:t>Highlight your Medicare choices</a:t>
            </a:r>
          </a:p>
        </p:txBody>
      </p:sp>
    </p:spTree>
    <p:extLst>
      <p:ext uri="{BB962C8B-B14F-4D97-AF65-F5344CB8AC3E}">
        <p14:creationId xmlns:p14="http://schemas.microsoft.com/office/powerpoint/2010/main" val="428396946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52514"/>
            <a:ext cx="11167533" cy="1325563"/>
          </a:xfrm>
        </p:spPr>
        <p:txBody>
          <a:bodyPr>
            <a:noAutofit/>
          </a:bodyPr>
          <a:lstStyle/>
          <a:p>
            <a:r>
              <a:rPr lang="en-US" altLang="en-US" dirty="0"/>
              <a:t>Available choices for your Medicare “path” </a:t>
            </a:r>
            <a:endParaRPr lang="en-US" altLang="en-US" dirty="0">
              <a:solidFill>
                <a:srgbClr val="FF0066"/>
              </a:solidFill>
            </a:endParaRPr>
          </a:p>
        </p:txBody>
      </p:sp>
      <p:graphicFrame>
        <p:nvGraphicFramePr>
          <p:cNvPr id="19461" name="Content Placeholder 2">
            <a:extLst>
              <a:ext uri="{FF2B5EF4-FFF2-40B4-BE49-F238E27FC236}">
                <a16:creationId xmlns:a16="http://schemas.microsoft.com/office/drawing/2014/main" id="{28CE6FCA-E4F1-051F-B2E2-88FC2963FA72}"/>
              </a:ext>
            </a:extLst>
          </p:cNvPr>
          <p:cNvGraphicFramePr>
            <a:graphicFrameLocks noGrp="1"/>
          </p:cNvGraphicFramePr>
          <p:nvPr>
            <p:ph idx="1"/>
            <p:extLst>
              <p:ext uri="{D42A27DB-BD31-4B8C-83A1-F6EECF244321}">
                <p14:modId xmlns:p14="http://schemas.microsoft.com/office/powerpoint/2010/main" val="3883736856"/>
              </p:ext>
            </p:extLst>
          </p:nvPr>
        </p:nvGraphicFramePr>
        <p:xfrm>
          <a:off x="609599" y="1404730"/>
          <a:ext cx="11167534" cy="4240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5038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F293-7E42-2B87-21BD-B27D2E62EBFD}"/>
              </a:ext>
            </a:extLst>
          </p:cNvPr>
          <p:cNvSpPr>
            <a:spLocks noGrp="1"/>
          </p:cNvSpPr>
          <p:nvPr>
            <p:ph type="title"/>
          </p:nvPr>
        </p:nvSpPr>
        <p:spPr/>
        <p:txBody>
          <a:bodyPr/>
          <a:lstStyle/>
          <a:p>
            <a:r>
              <a:rPr lang="en-US" b="0" dirty="0">
                <a:latin typeface="Britannic Bold" panose="020B0903060703020204" pitchFamily="34" charset="0"/>
              </a:rPr>
              <a:t>Original Medicare &amp; </a:t>
            </a:r>
            <a:br>
              <a:rPr lang="en-US" b="0" dirty="0">
                <a:latin typeface="Britannic Bold" panose="020B0903060703020204" pitchFamily="34" charset="0"/>
              </a:rPr>
            </a:br>
            <a:r>
              <a:rPr lang="en-US" b="0" dirty="0">
                <a:latin typeface="Britannic Bold" panose="020B0903060703020204" pitchFamily="34" charset="0"/>
              </a:rPr>
              <a:t>Medicare supplement</a:t>
            </a:r>
            <a:endParaRPr lang="en-US" dirty="0"/>
          </a:p>
        </p:txBody>
      </p:sp>
      <p:sp>
        <p:nvSpPr>
          <p:cNvPr id="3" name="Content Placeholder 2">
            <a:extLst>
              <a:ext uri="{FF2B5EF4-FFF2-40B4-BE49-F238E27FC236}">
                <a16:creationId xmlns:a16="http://schemas.microsoft.com/office/drawing/2014/main" id="{B4BD3633-A40C-87E1-B8A4-3B74818E4DB7}"/>
              </a:ext>
            </a:extLst>
          </p:cNvPr>
          <p:cNvSpPr>
            <a:spLocks noGrp="1"/>
          </p:cNvSpPr>
          <p:nvPr>
            <p:ph sz="half" idx="1"/>
          </p:nvPr>
        </p:nvSpPr>
        <p:spPr>
          <a:xfrm>
            <a:off x="609600" y="1825625"/>
            <a:ext cx="6421821" cy="4543644"/>
          </a:xfrm>
        </p:spPr>
        <p:txBody>
          <a:bodyPr>
            <a:normAutofit/>
          </a:bodyPr>
          <a:lstStyle/>
          <a:p>
            <a:r>
              <a:rPr lang="en-US" dirty="0"/>
              <a:t>supplement fills the “gaps” of Original Medicare A &amp; B</a:t>
            </a:r>
          </a:p>
          <a:p>
            <a:r>
              <a:rPr lang="en-US" dirty="0"/>
              <a:t>pay premium </a:t>
            </a:r>
            <a:r>
              <a:rPr lang="en-US" i="1" dirty="0"/>
              <a:t>in addition </a:t>
            </a:r>
            <a:r>
              <a:rPr lang="en-US" dirty="0"/>
              <a:t>to Part B &amp; Part D premiums</a:t>
            </a:r>
          </a:p>
          <a:p>
            <a:r>
              <a:rPr lang="en-US" dirty="0"/>
              <a:t>sold from an insurance company</a:t>
            </a:r>
          </a:p>
          <a:p>
            <a:r>
              <a:rPr lang="en-US" b="1" u="sng" dirty="0"/>
              <a:t>6-month one-time window</a:t>
            </a:r>
            <a:r>
              <a:rPr lang="en-US" b="1" dirty="0"/>
              <a:t> </a:t>
            </a:r>
            <a:r>
              <a:rPr lang="en-US" dirty="0"/>
              <a:t>to choose without underwriting</a:t>
            </a:r>
            <a:endParaRPr lang="en-US" sz="2800" dirty="0"/>
          </a:p>
          <a:p>
            <a:pPr lvl="1"/>
            <a:r>
              <a:rPr lang="en-US" sz="2800" dirty="0"/>
              <a:t>starts with Part B effective date</a:t>
            </a:r>
          </a:p>
          <a:p>
            <a:pPr lvl="1"/>
            <a:r>
              <a:rPr lang="en-US" sz="2800" dirty="0"/>
              <a:t>for anyone age 65+</a:t>
            </a:r>
          </a:p>
          <a:p>
            <a:endParaRPr lang="en-US" dirty="0"/>
          </a:p>
        </p:txBody>
      </p:sp>
      <p:pic>
        <p:nvPicPr>
          <p:cNvPr id="8" name="Picture 7" descr="Text&#10;&#10;AI-generated content may be incorrect.">
            <a:extLst>
              <a:ext uri="{FF2B5EF4-FFF2-40B4-BE49-F238E27FC236}">
                <a16:creationId xmlns:a16="http://schemas.microsoft.com/office/drawing/2014/main" id="{1A90B2F6-B903-396E-C749-6DCA6BA12758}"/>
              </a:ext>
            </a:extLst>
          </p:cNvPr>
          <p:cNvPicPr>
            <a:picLocks noChangeAspect="1"/>
          </p:cNvPicPr>
          <p:nvPr/>
        </p:nvPicPr>
        <p:blipFill>
          <a:blip r:embed="rId3"/>
          <a:stretch>
            <a:fillRect/>
          </a:stretch>
        </p:blipFill>
        <p:spPr>
          <a:xfrm>
            <a:off x="7295467" y="0"/>
            <a:ext cx="4896533" cy="6773220"/>
          </a:xfrm>
          <a:prstGeom prst="rect">
            <a:avLst/>
          </a:prstGeom>
        </p:spPr>
      </p:pic>
    </p:spTree>
    <p:extLst>
      <p:ext uri="{BB962C8B-B14F-4D97-AF65-F5344CB8AC3E}">
        <p14:creationId xmlns:p14="http://schemas.microsoft.com/office/powerpoint/2010/main" val="11104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C633-498E-E621-6643-4E71361F97F2}"/>
              </a:ext>
            </a:extLst>
          </p:cNvPr>
          <p:cNvSpPr>
            <a:spLocks noGrp="1"/>
          </p:cNvSpPr>
          <p:nvPr>
            <p:ph type="title"/>
          </p:nvPr>
        </p:nvSpPr>
        <p:spPr/>
        <p:txBody>
          <a:bodyPr/>
          <a:lstStyle/>
          <a:p>
            <a:r>
              <a:rPr lang="en-US" dirty="0"/>
              <a:t>Before we get started</a:t>
            </a:r>
          </a:p>
        </p:txBody>
      </p:sp>
      <p:graphicFrame>
        <p:nvGraphicFramePr>
          <p:cNvPr id="5" name="Content Placeholder 2">
            <a:extLst>
              <a:ext uri="{FF2B5EF4-FFF2-40B4-BE49-F238E27FC236}">
                <a16:creationId xmlns:a16="http://schemas.microsoft.com/office/drawing/2014/main" id="{D006EFDA-5E84-C8A3-61A3-E8C7944F6B40}"/>
              </a:ext>
            </a:extLst>
          </p:cNvPr>
          <p:cNvGraphicFramePr>
            <a:graphicFrameLocks noGrp="1"/>
          </p:cNvGraphicFramePr>
          <p:nvPr>
            <p:ph idx="1"/>
            <p:extLst>
              <p:ext uri="{D42A27DB-BD31-4B8C-83A1-F6EECF244321}">
                <p14:modId xmlns:p14="http://schemas.microsoft.com/office/powerpoint/2010/main" val="2076140649"/>
              </p:ext>
            </p:extLst>
          </p:nvPr>
        </p:nvGraphicFramePr>
        <p:xfrm>
          <a:off x="609600" y="1625601"/>
          <a:ext cx="10820400" cy="429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643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F293-7E42-2B87-21BD-B27D2E62EBFD}"/>
              </a:ext>
            </a:extLst>
          </p:cNvPr>
          <p:cNvSpPr>
            <a:spLocks noGrp="1"/>
          </p:cNvSpPr>
          <p:nvPr>
            <p:ph type="title"/>
          </p:nvPr>
        </p:nvSpPr>
        <p:spPr>
          <a:xfrm>
            <a:off x="375426" y="175056"/>
            <a:ext cx="8636000" cy="1325563"/>
          </a:xfrm>
        </p:spPr>
        <p:txBody>
          <a:bodyPr/>
          <a:lstStyle/>
          <a:p>
            <a:r>
              <a:rPr lang="en-US" b="0" dirty="0">
                <a:latin typeface="Britannic Bold" panose="020B0903060703020204" pitchFamily="34" charset="0"/>
              </a:rPr>
              <a:t>Medicare supplement options </a:t>
            </a:r>
            <a:endParaRPr lang="en-US" dirty="0"/>
          </a:p>
        </p:txBody>
      </p:sp>
      <p:sp>
        <p:nvSpPr>
          <p:cNvPr id="4" name="Rectangle 3">
            <a:extLst>
              <a:ext uri="{FF2B5EF4-FFF2-40B4-BE49-F238E27FC236}">
                <a16:creationId xmlns:a16="http://schemas.microsoft.com/office/drawing/2014/main" id="{F5DD8DDE-197C-E0E9-A58C-A23F7D58D53D}"/>
              </a:ext>
            </a:extLst>
          </p:cNvPr>
          <p:cNvSpPr/>
          <p:nvPr/>
        </p:nvSpPr>
        <p:spPr>
          <a:xfrm>
            <a:off x="8436076" y="1397717"/>
            <a:ext cx="3146324" cy="4000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Medicare supplements have standardized </a:t>
            </a:r>
          </a:p>
          <a:p>
            <a:r>
              <a:rPr lang="en-US" sz="2800" i="1" dirty="0"/>
              <a:t>plan</a:t>
            </a:r>
            <a:r>
              <a:rPr lang="en-US" sz="2800" dirty="0"/>
              <a:t> letters </a:t>
            </a:r>
          </a:p>
          <a:p>
            <a:endParaRPr lang="en-US" sz="2800" dirty="0"/>
          </a:p>
          <a:p>
            <a:r>
              <a:rPr lang="en-US" sz="2800" dirty="0"/>
              <a:t>see page 3: </a:t>
            </a:r>
          </a:p>
          <a:p>
            <a:r>
              <a:rPr lang="en-US" sz="2800" i="1" dirty="0"/>
              <a:t>Iowa Supplement &amp; Premium Comparison Guide</a:t>
            </a:r>
          </a:p>
        </p:txBody>
      </p:sp>
      <p:pic>
        <p:nvPicPr>
          <p:cNvPr id="7" name="Content Placeholder 6" descr="Table&#10;&#10;AI-generated content may be incorrect.">
            <a:extLst>
              <a:ext uri="{FF2B5EF4-FFF2-40B4-BE49-F238E27FC236}">
                <a16:creationId xmlns:a16="http://schemas.microsoft.com/office/drawing/2014/main" id="{952A0BF3-A2CF-F6DF-DCA5-D95199A2F310}"/>
              </a:ext>
            </a:extLst>
          </p:cNvPr>
          <p:cNvPicPr>
            <a:picLocks noGrp="1" noChangeAspect="1"/>
          </p:cNvPicPr>
          <p:nvPr>
            <p:ph idx="1"/>
          </p:nvPr>
        </p:nvPicPr>
        <p:blipFill>
          <a:blip r:embed="rId3"/>
          <a:stretch>
            <a:fillRect/>
          </a:stretch>
        </p:blipFill>
        <p:spPr>
          <a:xfrm>
            <a:off x="375426" y="1106032"/>
            <a:ext cx="8060650" cy="5395904"/>
          </a:xfrm>
        </p:spPr>
      </p:pic>
    </p:spTree>
    <p:extLst>
      <p:ext uri="{BB962C8B-B14F-4D97-AF65-F5344CB8AC3E}">
        <p14:creationId xmlns:p14="http://schemas.microsoft.com/office/powerpoint/2010/main" val="53198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611F-038C-CE0F-057B-8CEFE83A49A2}"/>
              </a:ext>
            </a:extLst>
          </p:cNvPr>
          <p:cNvSpPr>
            <a:spLocks noGrp="1"/>
          </p:cNvSpPr>
          <p:nvPr>
            <p:ph type="title"/>
          </p:nvPr>
        </p:nvSpPr>
        <p:spPr>
          <a:xfrm>
            <a:off x="512233" y="65721"/>
            <a:ext cx="11167533" cy="1325563"/>
          </a:xfrm>
        </p:spPr>
        <p:txBody>
          <a:bodyPr/>
          <a:lstStyle/>
          <a:p>
            <a:r>
              <a:rPr lang="en-US" dirty="0"/>
              <a:t>Choosing a prescription drug plan </a:t>
            </a:r>
          </a:p>
        </p:txBody>
      </p:sp>
      <p:graphicFrame>
        <p:nvGraphicFramePr>
          <p:cNvPr id="4" name="Content Placeholder 4">
            <a:extLst>
              <a:ext uri="{FF2B5EF4-FFF2-40B4-BE49-F238E27FC236}">
                <a16:creationId xmlns:a16="http://schemas.microsoft.com/office/drawing/2014/main" id="{FDA0E3C1-D876-17C6-2DE0-C9F8C34D1F52}"/>
              </a:ext>
            </a:extLst>
          </p:cNvPr>
          <p:cNvGraphicFramePr>
            <a:graphicFrameLocks noGrp="1"/>
          </p:cNvGraphicFramePr>
          <p:nvPr>
            <p:ph idx="1"/>
            <p:extLst>
              <p:ext uri="{D42A27DB-BD31-4B8C-83A1-F6EECF244321}">
                <p14:modId xmlns:p14="http://schemas.microsoft.com/office/powerpoint/2010/main" val="1233220649"/>
              </p:ext>
            </p:extLst>
          </p:nvPr>
        </p:nvGraphicFramePr>
        <p:xfrm>
          <a:off x="512233" y="1391284"/>
          <a:ext cx="11167533" cy="4483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805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52514"/>
            <a:ext cx="11167533" cy="1325563"/>
          </a:xfrm>
        </p:spPr>
        <p:txBody>
          <a:bodyPr>
            <a:noAutofit/>
          </a:bodyPr>
          <a:lstStyle/>
          <a:p>
            <a:r>
              <a:rPr lang="en-US" altLang="en-US" dirty="0"/>
              <a:t>Available choices for your Medicare “path” </a:t>
            </a:r>
            <a:endParaRPr lang="en-US" altLang="en-US" dirty="0">
              <a:solidFill>
                <a:srgbClr val="FF0066"/>
              </a:solidFill>
            </a:endParaRPr>
          </a:p>
        </p:txBody>
      </p:sp>
      <p:graphicFrame>
        <p:nvGraphicFramePr>
          <p:cNvPr id="19461" name="Content Placeholder 2">
            <a:extLst>
              <a:ext uri="{FF2B5EF4-FFF2-40B4-BE49-F238E27FC236}">
                <a16:creationId xmlns:a16="http://schemas.microsoft.com/office/drawing/2014/main" id="{28CE6FCA-E4F1-051F-B2E2-88FC2963FA72}"/>
              </a:ext>
            </a:extLst>
          </p:cNvPr>
          <p:cNvGraphicFramePr>
            <a:graphicFrameLocks noGrp="1"/>
          </p:cNvGraphicFramePr>
          <p:nvPr>
            <p:ph idx="1"/>
          </p:nvPr>
        </p:nvGraphicFramePr>
        <p:xfrm>
          <a:off x="609599" y="1404730"/>
          <a:ext cx="11167534" cy="4240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11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5100-9B33-4287-B645-528B186C8C9E}"/>
              </a:ext>
            </a:extLst>
          </p:cNvPr>
          <p:cNvSpPr>
            <a:spLocks noGrp="1"/>
          </p:cNvSpPr>
          <p:nvPr>
            <p:ph type="title"/>
          </p:nvPr>
        </p:nvSpPr>
        <p:spPr>
          <a:xfrm>
            <a:off x="326922" y="0"/>
            <a:ext cx="11538155" cy="1325563"/>
          </a:xfrm>
        </p:spPr>
        <p:txBody>
          <a:bodyPr>
            <a:normAutofit/>
          </a:bodyPr>
          <a:lstStyle/>
          <a:p>
            <a:r>
              <a:rPr lang="en-US" b="0" dirty="0">
                <a:latin typeface="Britannic Bold" panose="020B0903060703020204" pitchFamily="34" charset="0"/>
              </a:rPr>
              <a:t>Medicare Advantage (Part C) </a:t>
            </a:r>
          </a:p>
        </p:txBody>
      </p:sp>
      <p:sp>
        <p:nvSpPr>
          <p:cNvPr id="3" name="Content Placeholder 2">
            <a:extLst>
              <a:ext uri="{FF2B5EF4-FFF2-40B4-BE49-F238E27FC236}">
                <a16:creationId xmlns:a16="http://schemas.microsoft.com/office/drawing/2014/main" id="{C19D4E23-FFC2-48CB-A2EB-8B1E84149973}"/>
              </a:ext>
            </a:extLst>
          </p:cNvPr>
          <p:cNvSpPr>
            <a:spLocks noGrp="1"/>
          </p:cNvSpPr>
          <p:nvPr>
            <p:ph sz="half" idx="1"/>
          </p:nvPr>
        </p:nvSpPr>
        <p:spPr>
          <a:xfrm>
            <a:off x="437533" y="1017639"/>
            <a:ext cx="6995653" cy="5725960"/>
          </a:xfrm>
        </p:spPr>
        <p:txBody>
          <a:bodyPr>
            <a:normAutofit fontScale="25000" lnSpcReduction="20000"/>
          </a:bodyPr>
          <a:lstStyle/>
          <a:p>
            <a:pPr marL="0" indent="0">
              <a:buNone/>
            </a:pPr>
            <a:r>
              <a:rPr lang="en-US" sz="11200" dirty="0"/>
              <a:t>Another way of receiving Medicare benefits (A, B, and usually D) </a:t>
            </a:r>
          </a:p>
          <a:p>
            <a:pPr marL="0" indent="0">
              <a:buNone/>
            </a:pPr>
            <a:endParaRPr lang="en-US" sz="4000" dirty="0"/>
          </a:p>
          <a:p>
            <a:pPr marL="0" indent="0">
              <a:buNone/>
            </a:pPr>
            <a:r>
              <a:rPr lang="en-US" sz="11200" b="1" u="sng" dirty="0"/>
              <a:t>Biggest differences: Medicare Advantage</a:t>
            </a:r>
          </a:p>
          <a:p>
            <a:r>
              <a:rPr lang="en-US" sz="9600" dirty="0"/>
              <a:t>Must live where the plan is offered</a:t>
            </a:r>
          </a:p>
          <a:p>
            <a:r>
              <a:rPr lang="en-US" sz="9600" dirty="0"/>
              <a:t>“Pay as you go” versus monthly premium </a:t>
            </a:r>
          </a:p>
          <a:p>
            <a:r>
              <a:rPr lang="en-US" sz="9600" dirty="0"/>
              <a:t>Plan will manage your Part A &amp; Part B benefits </a:t>
            </a:r>
          </a:p>
          <a:p>
            <a:r>
              <a:rPr lang="en-US" sz="9600" dirty="0"/>
              <a:t>Stick to network (doctors/hospitals) for maximum benefits &amp; lowest costs  </a:t>
            </a:r>
          </a:p>
          <a:p>
            <a:r>
              <a:rPr lang="en-US" sz="9600" dirty="0"/>
              <a:t>Pre-authorizations may be needed for services</a:t>
            </a:r>
          </a:p>
          <a:p>
            <a:r>
              <a:rPr lang="en-US" sz="9600" dirty="0"/>
              <a:t>May include drug benefits and extra benefits like dental or vision, etc.</a:t>
            </a:r>
          </a:p>
          <a:p>
            <a:pPr marL="0" indent="0">
              <a:buNone/>
            </a:pPr>
            <a:endParaRPr lang="en-US" sz="4000" dirty="0"/>
          </a:p>
          <a:p>
            <a:pPr marL="0" indent="0">
              <a:buNone/>
            </a:pPr>
            <a:r>
              <a:rPr lang="en-US" sz="11200" b="1" dirty="0">
                <a:solidFill>
                  <a:srgbClr val="FF0000"/>
                </a:solidFill>
              </a:rPr>
              <a:t>You do not need a supplement </a:t>
            </a:r>
            <a:r>
              <a:rPr lang="en-US" sz="11200" b="1" u="sng" dirty="0">
                <a:solidFill>
                  <a:srgbClr val="FF0000"/>
                </a:solidFill>
              </a:rPr>
              <a:t>AND</a:t>
            </a:r>
            <a:r>
              <a:rPr lang="en-US" sz="11200" b="1" dirty="0">
                <a:solidFill>
                  <a:srgbClr val="FF0000"/>
                </a:solidFill>
              </a:rPr>
              <a:t> </a:t>
            </a:r>
          </a:p>
          <a:p>
            <a:pPr marL="0" indent="0">
              <a:buNone/>
            </a:pPr>
            <a:r>
              <a:rPr lang="en-US" sz="11200" b="1" dirty="0">
                <a:solidFill>
                  <a:srgbClr val="FF0000"/>
                </a:solidFill>
              </a:rPr>
              <a:t>Medicare Advantage plan </a:t>
            </a:r>
          </a:p>
        </p:txBody>
      </p:sp>
      <p:pic>
        <p:nvPicPr>
          <p:cNvPr id="9" name="Content Placeholder 8">
            <a:extLst>
              <a:ext uri="{FF2B5EF4-FFF2-40B4-BE49-F238E27FC236}">
                <a16:creationId xmlns:a16="http://schemas.microsoft.com/office/drawing/2014/main" id="{E3AB4672-2767-5230-7CFD-C9140AF3EBD1}"/>
              </a:ext>
            </a:extLst>
          </p:cNvPr>
          <p:cNvPicPr>
            <a:picLocks noGrp="1" noChangeAspect="1"/>
          </p:cNvPicPr>
          <p:nvPr>
            <p:ph sz="half" idx="2"/>
          </p:nvPr>
        </p:nvPicPr>
        <p:blipFill>
          <a:blip r:embed="rId3"/>
          <a:srcRect/>
          <a:stretch/>
        </p:blipFill>
        <p:spPr>
          <a:xfrm>
            <a:off x="7583214" y="767570"/>
            <a:ext cx="4608785" cy="5976029"/>
          </a:xfrm>
        </p:spPr>
      </p:pic>
    </p:spTree>
    <p:extLst>
      <p:ext uri="{BB962C8B-B14F-4D97-AF65-F5344CB8AC3E}">
        <p14:creationId xmlns:p14="http://schemas.microsoft.com/office/powerpoint/2010/main" val="806491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11BD0-DF64-478A-A3D1-A4BCA3A7269E}"/>
              </a:ext>
            </a:extLst>
          </p:cNvPr>
          <p:cNvSpPr>
            <a:spLocks noGrp="1"/>
          </p:cNvSpPr>
          <p:nvPr>
            <p:ph type="title"/>
          </p:nvPr>
        </p:nvSpPr>
        <p:spPr>
          <a:xfrm>
            <a:off x="554580" y="339213"/>
            <a:ext cx="11285324" cy="1126980"/>
          </a:xfrm>
        </p:spPr>
        <p:txBody>
          <a:bodyPr>
            <a:noAutofit/>
          </a:bodyPr>
          <a:lstStyle/>
          <a:p>
            <a:r>
              <a:rPr lang="en-US" sz="4400" b="0" dirty="0">
                <a:latin typeface="Britannic Bold" panose="020B0903060703020204" pitchFamily="34" charset="0"/>
              </a:rPr>
              <a:t>Should your “path” be Medicare Advantage or Original Medicare with a supplement? </a:t>
            </a:r>
          </a:p>
        </p:txBody>
      </p:sp>
      <p:sp>
        <p:nvSpPr>
          <p:cNvPr id="3" name="Text Placeholder 2">
            <a:extLst>
              <a:ext uri="{FF2B5EF4-FFF2-40B4-BE49-F238E27FC236}">
                <a16:creationId xmlns:a16="http://schemas.microsoft.com/office/drawing/2014/main" id="{56F5A707-8DF5-1E09-5B84-ED6CFC586966}"/>
              </a:ext>
            </a:extLst>
          </p:cNvPr>
          <p:cNvSpPr>
            <a:spLocks noGrp="1"/>
          </p:cNvSpPr>
          <p:nvPr>
            <p:ph type="body" sz="half" idx="2"/>
          </p:nvPr>
        </p:nvSpPr>
        <p:spPr>
          <a:xfrm>
            <a:off x="669270" y="1854235"/>
            <a:ext cx="5281450" cy="4115195"/>
          </a:xfrm>
        </p:spPr>
        <p:txBody>
          <a:bodyPr>
            <a:normAutofit fontScale="92500" lnSpcReduction="20000"/>
          </a:bodyPr>
          <a:lstStyle/>
          <a:p>
            <a:r>
              <a:rPr lang="en-US" sz="3000" b="1" i="1" dirty="0"/>
              <a:t>See Medicare Advantage guide</a:t>
            </a:r>
          </a:p>
          <a:p>
            <a:pPr marL="457200" indent="-457200">
              <a:buFont typeface="Arial" panose="020B0604020202020204" pitchFamily="34" charset="0"/>
              <a:buChar char="•"/>
            </a:pPr>
            <a:r>
              <a:rPr lang="en-US" sz="3000" dirty="0"/>
              <a:t>Things to consider before you enroll in a Medicare Advantage Plan (page 5)</a:t>
            </a:r>
          </a:p>
          <a:p>
            <a:pPr marL="457200" indent="-457200">
              <a:buFont typeface="Arial" panose="020B0604020202020204" pitchFamily="34" charset="0"/>
              <a:buChar char="•"/>
            </a:pPr>
            <a:r>
              <a:rPr lang="en-US" sz="3000" dirty="0"/>
              <a:t>Checklist for people considering a Medicare Advantage Plan (page 6)</a:t>
            </a:r>
          </a:p>
          <a:p>
            <a:pPr marL="457200" indent="-457200">
              <a:buFont typeface="Arial" panose="020B0604020202020204" pitchFamily="34" charset="0"/>
              <a:buChar char="•"/>
            </a:pPr>
            <a:r>
              <a:rPr lang="en-US" sz="3000" dirty="0"/>
              <a:t>Decide How to Get Your Medicare chart (page 7)</a:t>
            </a:r>
          </a:p>
          <a:p>
            <a:pPr marL="457200" indent="-457200">
              <a:buFont typeface="Arial" panose="020B0604020202020204" pitchFamily="34" charset="0"/>
              <a:buChar char="•"/>
            </a:pPr>
            <a:r>
              <a:rPr lang="en-US" sz="3000" dirty="0"/>
              <a:t>Medicare Advantage plans available in Iowa (page 9)</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A5CB1351-5CC7-A2C3-A8D4-5EFCD5427F36}"/>
              </a:ext>
            </a:extLst>
          </p:cNvPr>
          <p:cNvPicPr>
            <a:picLocks noChangeAspect="1"/>
          </p:cNvPicPr>
          <p:nvPr/>
        </p:nvPicPr>
        <p:blipFill>
          <a:blip r:embed="rId3"/>
          <a:srcRect/>
          <a:stretch/>
        </p:blipFill>
        <p:spPr>
          <a:xfrm>
            <a:off x="6096000" y="1740565"/>
            <a:ext cx="5998622" cy="3719618"/>
          </a:xfrm>
          <a:prstGeom prst="rect">
            <a:avLst/>
          </a:prstGeom>
        </p:spPr>
      </p:pic>
    </p:spTree>
    <p:extLst>
      <p:ext uri="{BB962C8B-B14F-4D97-AF65-F5344CB8AC3E}">
        <p14:creationId xmlns:p14="http://schemas.microsoft.com/office/powerpoint/2010/main" val="3775207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CC8CA3-6C03-96E4-6E95-06793B2C9797}"/>
              </a:ext>
            </a:extLst>
          </p:cNvPr>
          <p:cNvSpPr>
            <a:spLocks noGrp="1"/>
          </p:cNvSpPr>
          <p:nvPr>
            <p:ph type="title"/>
          </p:nvPr>
        </p:nvSpPr>
        <p:spPr>
          <a:xfrm>
            <a:off x="762002" y="1138265"/>
            <a:ext cx="2532992" cy="2909296"/>
          </a:xfrm>
        </p:spPr>
        <p:txBody>
          <a:bodyPr anchor="t">
            <a:normAutofit/>
          </a:bodyPr>
          <a:lstStyle/>
          <a:p>
            <a:r>
              <a:rPr lang="en-US" dirty="0"/>
              <a:t>Review: Your Medicare choices </a:t>
            </a:r>
          </a:p>
        </p:txBody>
      </p:sp>
      <p:cxnSp>
        <p:nvCxnSpPr>
          <p:cNvPr id="23" name="Straight Connector 22">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B403F4C-6B6B-527D-8F2D-4247DDEDF7C8}"/>
              </a:ext>
            </a:extLst>
          </p:cNvPr>
          <p:cNvSpPr>
            <a:spLocks noGrp="1"/>
          </p:cNvSpPr>
          <p:nvPr>
            <p:ph idx="1"/>
          </p:nvPr>
        </p:nvSpPr>
        <p:spPr>
          <a:xfrm>
            <a:off x="4403554" y="571861"/>
            <a:ext cx="7026444" cy="5493076"/>
          </a:xfrm>
        </p:spPr>
        <p:txBody>
          <a:bodyPr>
            <a:noAutofit/>
          </a:bodyPr>
          <a:lstStyle/>
          <a:p>
            <a:r>
              <a:rPr lang="en-US" dirty="0"/>
              <a:t>You can have Original Medicare &amp; a supplement with a Part D plan </a:t>
            </a:r>
            <a:r>
              <a:rPr lang="en-US" b="1" u="sng" dirty="0"/>
              <a:t>OR</a:t>
            </a:r>
            <a:r>
              <a:rPr lang="en-US" dirty="0"/>
              <a:t> a Medicare Advantage plan </a:t>
            </a:r>
          </a:p>
          <a:p>
            <a:r>
              <a:rPr lang="en-US" dirty="0"/>
              <a:t>Once your Part B starts, there is a 6-month window (for anyone 65+) to choose supplement without health questions </a:t>
            </a:r>
          </a:p>
          <a:p>
            <a:r>
              <a:rPr lang="en-US" dirty="0"/>
              <a:t>With Medicare Advantage, the plan manages your care (pre-authorizations, networks of providers, etc.) </a:t>
            </a:r>
          </a:p>
          <a:p>
            <a:r>
              <a:rPr lang="en-US" dirty="0"/>
              <a:t>If you’re in a Medicare Advantage plan, you use their plan card, but </a:t>
            </a:r>
            <a:r>
              <a:rPr lang="en-US" b="1" u="sng" dirty="0"/>
              <a:t>keep your Medicare card in safe place</a:t>
            </a:r>
            <a:r>
              <a:rPr lang="en-US" dirty="0"/>
              <a:t>! </a:t>
            </a:r>
          </a:p>
          <a:p>
            <a:pPr marL="457200" lvl="1" indent="0">
              <a:buNone/>
            </a:pPr>
            <a:endParaRPr lang="en-US" dirty="0"/>
          </a:p>
        </p:txBody>
      </p:sp>
    </p:spTree>
    <p:extLst>
      <p:ext uri="{BB962C8B-B14F-4D97-AF65-F5344CB8AC3E}">
        <p14:creationId xmlns:p14="http://schemas.microsoft.com/office/powerpoint/2010/main" val="3481572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101FBE43-C1F4-B73B-DDBD-E25D0CC77957}"/>
              </a:ext>
            </a:extLst>
          </p:cNvPr>
          <p:cNvSpPr>
            <a:spLocks noGrp="1"/>
          </p:cNvSpPr>
          <p:nvPr>
            <p:ph type="title"/>
          </p:nvPr>
        </p:nvSpPr>
        <p:spPr>
          <a:xfrm>
            <a:off x="280219" y="2776538"/>
            <a:ext cx="11577484" cy="1381188"/>
          </a:xfrm>
        </p:spPr>
        <p:txBody>
          <a:bodyPr vert="horz" lIns="91440" tIns="45720" rIns="91440" bIns="45720" rtlCol="0" anchor="ctr">
            <a:noAutofit/>
          </a:bodyPr>
          <a:lstStyle/>
          <a:p>
            <a:pPr algn="ctr"/>
            <a:r>
              <a:rPr lang="en-US" kern="1200" dirty="0">
                <a:solidFill>
                  <a:srgbClr val="1B449F"/>
                </a:solidFill>
              </a:rPr>
              <a:t>Discuss Medicare eligibility &amp; enrollment </a:t>
            </a:r>
          </a:p>
        </p:txBody>
      </p:sp>
    </p:spTree>
    <p:extLst>
      <p:ext uri="{BB962C8B-B14F-4D97-AF65-F5344CB8AC3E}">
        <p14:creationId xmlns:p14="http://schemas.microsoft.com/office/powerpoint/2010/main" val="25912645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52514"/>
            <a:ext cx="11167533" cy="1325563"/>
          </a:xfrm>
        </p:spPr>
        <p:txBody>
          <a:bodyPr>
            <a:noAutofit/>
          </a:bodyPr>
          <a:lstStyle/>
          <a:p>
            <a:r>
              <a:rPr lang="en-US" altLang="en-US" dirty="0"/>
              <a:t>Initial Medicare eligibility </a:t>
            </a:r>
            <a:endParaRPr lang="en-US" altLang="en-US" dirty="0">
              <a:solidFill>
                <a:srgbClr val="FF0066"/>
              </a:solidFill>
            </a:endParaRPr>
          </a:p>
        </p:txBody>
      </p:sp>
      <p:graphicFrame>
        <p:nvGraphicFramePr>
          <p:cNvPr id="19461" name="Content Placeholder 2">
            <a:extLst>
              <a:ext uri="{FF2B5EF4-FFF2-40B4-BE49-F238E27FC236}">
                <a16:creationId xmlns:a16="http://schemas.microsoft.com/office/drawing/2014/main" id="{28CE6FCA-E4F1-051F-B2E2-88FC2963FA72}"/>
              </a:ext>
            </a:extLst>
          </p:cNvPr>
          <p:cNvGraphicFramePr>
            <a:graphicFrameLocks noGrp="1"/>
          </p:cNvGraphicFramePr>
          <p:nvPr>
            <p:ph idx="1"/>
            <p:extLst>
              <p:ext uri="{D42A27DB-BD31-4B8C-83A1-F6EECF244321}">
                <p14:modId xmlns:p14="http://schemas.microsoft.com/office/powerpoint/2010/main" val="2933479670"/>
              </p:ext>
            </p:extLst>
          </p:nvPr>
        </p:nvGraphicFramePr>
        <p:xfrm>
          <a:off x="801329" y="1400276"/>
          <a:ext cx="9699523" cy="4675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738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599" y="142709"/>
            <a:ext cx="11167533" cy="1168707"/>
          </a:xfrm>
        </p:spPr>
        <p:txBody>
          <a:bodyPr>
            <a:noAutofit/>
          </a:bodyPr>
          <a:lstStyle/>
          <a:p>
            <a:r>
              <a:rPr lang="en-US" altLang="en-US" dirty="0"/>
              <a:t>Initial Enrollment Period (IEP)</a:t>
            </a:r>
            <a:endParaRPr lang="en-US" altLang="en-US" dirty="0">
              <a:latin typeface="+mn-lt"/>
            </a:endParaRPr>
          </a:p>
        </p:txBody>
      </p:sp>
      <p:sp>
        <p:nvSpPr>
          <p:cNvPr id="3" name="Rectangle 2">
            <a:extLst>
              <a:ext uri="{FF2B5EF4-FFF2-40B4-BE49-F238E27FC236}">
                <a16:creationId xmlns:a16="http://schemas.microsoft.com/office/drawing/2014/main" id="{25A987E9-B331-7A3F-C10B-9AE98F4B8AA6}"/>
              </a:ext>
            </a:extLst>
          </p:cNvPr>
          <p:cNvSpPr/>
          <p:nvPr/>
        </p:nvSpPr>
        <p:spPr>
          <a:xfrm>
            <a:off x="609598" y="1325867"/>
            <a:ext cx="11167533" cy="2286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7-month window right before and right after your eligibility begins (usually 3 months before &amp; after your 65</a:t>
            </a:r>
            <a:r>
              <a:rPr lang="en-US" sz="2800" baseline="30000" dirty="0"/>
              <a:t>th</a:t>
            </a:r>
            <a:r>
              <a:rPr lang="en-US" sz="2800" dirty="0"/>
              <a:t> birthday) </a:t>
            </a:r>
          </a:p>
          <a:p>
            <a:pPr algn="ctr"/>
            <a:endParaRPr lang="en-US" sz="2800" dirty="0"/>
          </a:p>
          <a:p>
            <a:pPr algn="ctr"/>
            <a:r>
              <a:rPr lang="en-US" sz="2800" dirty="0"/>
              <a:t>This is an important time to make some decisions, especially if you will continue working and/or have health coverage other than Medicare </a:t>
            </a:r>
          </a:p>
        </p:txBody>
      </p:sp>
      <p:pic>
        <p:nvPicPr>
          <p:cNvPr id="1028" name="Picture 4" descr="Date">
            <a:extLst>
              <a:ext uri="{FF2B5EF4-FFF2-40B4-BE49-F238E27FC236}">
                <a16:creationId xmlns:a16="http://schemas.microsoft.com/office/drawing/2014/main" id="{0BA87959-0601-7772-8D7F-2BEB98434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70" y="4054449"/>
            <a:ext cx="1287415" cy="1287415"/>
          </a:xfrm>
          <a:prstGeom prst="rect">
            <a:avLst/>
          </a:prstGeom>
          <a:solidFill>
            <a:srgbClr val="FF9900"/>
          </a:solidFill>
        </p:spPr>
      </p:pic>
      <p:pic>
        <p:nvPicPr>
          <p:cNvPr id="6" name="Picture 4" descr="Date">
            <a:extLst>
              <a:ext uri="{FF2B5EF4-FFF2-40B4-BE49-F238E27FC236}">
                <a16:creationId xmlns:a16="http://schemas.microsoft.com/office/drawing/2014/main" id="{920E7149-C927-0418-1FA9-9779CEA23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373" y="4058410"/>
            <a:ext cx="1287415" cy="1287415"/>
          </a:xfrm>
          <a:prstGeom prst="rect">
            <a:avLst/>
          </a:prstGeom>
          <a:solidFill>
            <a:srgbClr val="FF9900"/>
          </a:solidFill>
        </p:spPr>
      </p:pic>
      <p:pic>
        <p:nvPicPr>
          <p:cNvPr id="7" name="Picture 4" descr="Date">
            <a:extLst>
              <a:ext uri="{FF2B5EF4-FFF2-40B4-BE49-F238E27FC236}">
                <a16:creationId xmlns:a16="http://schemas.microsoft.com/office/drawing/2014/main" id="{24EEAB67-00EB-19A8-46BD-22079E953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082" y="4058410"/>
            <a:ext cx="1287415" cy="1287415"/>
          </a:xfrm>
          <a:prstGeom prst="rect">
            <a:avLst/>
          </a:prstGeom>
          <a:solidFill>
            <a:srgbClr val="FF9900"/>
          </a:solidFill>
        </p:spPr>
      </p:pic>
      <p:sp>
        <p:nvSpPr>
          <p:cNvPr id="8" name="TextBox 7">
            <a:extLst>
              <a:ext uri="{FF2B5EF4-FFF2-40B4-BE49-F238E27FC236}">
                <a16:creationId xmlns:a16="http://schemas.microsoft.com/office/drawing/2014/main" id="{C1B14759-7A31-0DC5-B01D-24D4E9F20515}"/>
              </a:ext>
            </a:extLst>
          </p:cNvPr>
          <p:cNvSpPr txBox="1"/>
          <p:nvPr/>
        </p:nvSpPr>
        <p:spPr>
          <a:xfrm>
            <a:off x="5322132" y="3785022"/>
            <a:ext cx="1834373" cy="1938992"/>
          </a:xfrm>
          <a:prstGeom prst="rect">
            <a:avLst/>
          </a:prstGeom>
          <a:noFill/>
          <a:ln w="38100">
            <a:solidFill>
              <a:srgbClr val="FFC000"/>
            </a:solidFill>
          </a:ln>
        </p:spPr>
        <p:txBody>
          <a:bodyPr wrap="square" rtlCol="0">
            <a:spAutoFit/>
          </a:bodyPr>
          <a:lstStyle/>
          <a:p>
            <a:pPr algn="ctr"/>
            <a:r>
              <a:rPr lang="en-US" sz="2000" b="1" dirty="0">
                <a:solidFill>
                  <a:srgbClr val="1B449F"/>
                </a:solidFill>
              </a:rPr>
              <a:t>*month your eligibility begins*</a:t>
            </a:r>
          </a:p>
          <a:p>
            <a:pPr algn="ctr"/>
            <a:endParaRPr lang="en-US" sz="2000" b="1" dirty="0">
              <a:solidFill>
                <a:srgbClr val="1B449F"/>
              </a:solidFill>
            </a:endParaRPr>
          </a:p>
          <a:p>
            <a:pPr algn="ctr"/>
            <a:r>
              <a:rPr lang="en-US" sz="2000" b="1" dirty="0">
                <a:solidFill>
                  <a:srgbClr val="1B449F"/>
                </a:solidFill>
              </a:rPr>
              <a:t>(usually your birth month)</a:t>
            </a:r>
            <a:endParaRPr lang="en-US" b="1" dirty="0">
              <a:solidFill>
                <a:srgbClr val="1B449F"/>
              </a:solidFill>
            </a:endParaRPr>
          </a:p>
        </p:txBody>
      </p:sp>
      <p:pic>
        <p:nvPicPr>
          <p:cNvPr id="9" name="Picture 4" descr="Date">
            <a:extLst>
              <a:ext uri="{FF2B5EF4-FFF2-40B4-BE49-F238E27FC236}">
                <a16:creationId xmlns:a16="http://schemas.microsoft.com/office/drawing/2014/main" id="{2B4DA6C7-38EC-C61E-F39B-20AED0B5A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077" y="4054451"/>
            <a:ext cx="1287415" cy="1287415"/>
          </a:xfrm>
          <a:prstGeom prst="rect">
            <a:avLst/>
          </a:prstGeom>
          <a:solidFill>
            <a:srgbClr val="FF9900"/>
          </a:solidFill>
        </p:spPr>
      </p:pic>
      <p:pic>
        <p:nvPicPr>
          <p:cNvPr id="10" name="Picture 4" descr="Date">
            <a:extLst>
              <a:ext uri="{FF2B5EF4-FFF2-40B4-BE49-F238E27FC236}">
                <a16:creationId xmlns:a16="http://schemas.microsoft.com/office/drawing/2014/main" id="{DA3DF5B6-AC2A-211E-FE5E-47E7CBDDC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9717" y="4058410"/>
            <a:ext cx="1287415" cy="1287415"/>
          </a:xfrm>
          <a:prstGeom prst="rect">
            <a:avLst/>
          </a:prstGeom>
          <a:solidFill>
            <a:srgbClr val="FF9900"/>
          </a:solidFill>
        </p:spPr>
      </p:pic>
      <p:pic>
        <p:nvPicPr>
          <p:cNvPr id="11" name="Picture 4" descr="Date">
            <a:extLst>
              <a:ext uri="{FF2B5EF4-FFF2-40B4-BE49-F238E27FC236}">
                <a16:creationId xmlns:a16="http://schemas.microsoft.com/office/drawing/2014/main" id="{C8231EB1-2258-A896-C944-10CCB4FDA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759" y="4054450"/>
            <a:ext cx="1287415" cy="1287415"/>
          </a:xfrm>
          <a:prstGeom prst="rect">
            <a:avLst/>
          </a:prstGeom>
          <a:solidFill>
            <a:srgbClr val="FF9900"/>
          </a:solidFill>
        </p:spPr>
      </p:pic>
    </p:spTree>
    <p:extLst>
      <p:ext uri="{BB962C8B-B14F-4D97-AF65-F5344CB8AC3E}">
        <p14:creationId xmlns:p14="http://schemas.microsoft.com/office/powerpoint/2010/main" val="227869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42451" y="209244"/>
            <a:ext cx="11253019" cy="1325563"/>
          </a:xfrm>
        </p:spPr>
        <p:txBody>
          <a:bodyPr>
            <a:noAutofit/>
          </a:bodyPr>
          <a:lstStyle/>
          <a:p>
            <a:r>
              <a:rPr lang="en-US" altLang="en-US" b="0" dirty="0">
                <a:latin typeface="Britannic Bold" panose="020B0903060703020204" pitchFamily="34" charset="0"/>
              </a:rPr>
              <a:t>Enrollment </a:t>
            </a:r>
            <a:endParaRPr lang="en-US" altLang="en-US" b="0" dirty="0">
              <a:solidFill>
                <a:srgbClr val="FF0066"/>
              </a:solidFill>
              <a:latin typeface="Britannic Bold" panose="020B0903060703020204" pitchFamily="34" charset="0"/>
            </a:endParaRPr>
          </a:p>
        </p:txBody>
      </p:sp>
      <p:sp>
        <p:nvSpPr>
          <p:cNvPr id="19459" name="Content Placeholder 2"/>
          <p:cNvSpPr>
            <a:spLocks noGrp="1"/>
          </p:cNvSpPr>
          <p:nvPr>
            <p:ph sz="half" idx="1"/>
          </p:nvPr>
        </p:nvSpPr>
        <p:spPr>
          <a:xfrm>
            <a:off x="496529" y="1330037"/>
            <a:ext cx="6298409" cy="5318720"/>
          </a:xfrm>
        </p:spPr>
        <p:txBody>
          <a:bodyPr>
            <a:normAutofit lnSpcReduction="10000"/>
          </a:bodyPr>
          <a:lstStyle/>
          <a:p>
            <a:pPr>
              <a:buClrTx/>
            </a:pPr>
            <a:r>
              <a:rPr lang="en-US" altLang="en-US" sz="3000" b="1" u="sng" dirty="0">
                <a:cs typeface="Arial" panose="020B0604020202020204" pitchFamily="34" charset="0"/>
              </a:rPr>
              <a:t>Enrollment in Medicare A &amp; B     is automatic</a:t>
            </a:r>
            <a:r>
              <a:rPr lang="en-US" altLang="en-US" sz="3000" dirty="0">
                <a:cs typeface="Arial" panose="020B0604020202020204" pitchFamily="34" charset="0"/>
              </a:rPr>
              <a:t> if you are drawing Social Security or Railroad Retirement benefits</a:t>
            </a:r>
          </a:p>
          <a:p>
            <a:pPr marL="0" indent="0">
              <a:buClrTx/>
              <a:buNone/>
            </a:pPr>
            <a:endParaRPr lang="en-US" altLang="en-US" sz="3000" dirty="0">
              <a:cs typeface="Arial" panose="020B0604020202020204" pitchFamily="34" charset="0"/>
            </a:endParaRPr>
          </a:p>
          <a:p>
            <a:pPr>
              <a:buClrTx/>
            </a:pPr>
            <a:r>
              <a:rPr lang="en-US" sz="3000" dirty="0"/>
              <a:t>Card should arrive in mail about     </a:t>
            </a:r>
            <a:r>
              <a:rPr lang="en-US" sz="3000" b="1" u="sng" dirty="0"/>
              <a:t>3 months</a:t>
            </a:r>
            <a:r>
              <a:rPr lang="en-US" sz="3000" b="1" dirty="0"/>
              <a:t> </a:t>
            </a:r>
            <a:r>
              <a:rPr lang="en-US" sz="3000" dirty="0"/>
              <a:t>before eligibility begins</a:t>
            </a:r>
          </a:p>
          <a:p>
            <a:pPr marL="0" indent="0">
              <a:buClrTx/>
              <a:buNone/>
            </a:pPr>
            <a:r>
              <a:rPr lang="en-US" altLang="en-US" sz="3000" dirty="0">
                <a:cs typeface="Arial" panose="020B0604020202020204" pitchFamily="34" charset="0"/>
              </a:rPr>
              <a:t> </a:t>
            </a:r>
          </a:p>
          <a:p>
            <a:pPr>
              <a:buClrTx/>
            </a:pPr>
            <a:r>
              <a:rPr lang="en-US" altLang="en-US" sz="3000" dirty="0">
                <a:cs typeface="Arial" panose="020B0604020202020204" pitchFamily="34" charset="0"/>
              </a:rPr>
              <a:t>Otherwise: You </a:t>
            </a:r>
            <a:r>
              <a:rPr lang="en-US" altLang="en-US" sz="3000" b="1" u="sng" dirty="0">
                <a:cs typeface="Arial" panose="020B0604020202020204" pitchFamily="34" charset="0"/>
              </a:rPr>
              <a:t>enroll yourself </a:t>
            </a:r>
            <a:r>
              <a:rPr lang="en-US" altLang="en-US" sz="3000" dirty="0">
                <a:cs typeface="Arial" panose="020B0604020202020204" pitchFamily="34" charset="0"/>
              </a:rPr>
              <a:t>with Social Security Administration or Railroad Retirement Board </a:t>
            </a:r>
          </a:p>
          <a:p>
            <a:pPr marL="0" indent="0">
              <a:buClrTx/>
              <a:buNone/>
            </a:pPr>
            <a:r>
              <a:rPr lang="en-US" altLang="en-US" sz="3000" dirty="0">
                <a:cs typeface="Arial" panose="020B0604020202020204" pitchFamily="34" charset="0"/>
              </a:rPr>
              <a:t>			</a:t>
            </a:r>
            <a:r>
              <a:rPr lang="en-US" altLang="en-US" sz="2400" dirty="0">
                <a:cs typeface="Arial" panose="020B0604020202020204" pitchFamily="34" charset="0"/>
              </a:rPr>
              <a:t>(In this case, plan ahead!)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974" y="1945272"/>
            <a:ext cx="4061150" cy="2551939"/>
          </a:xfrm>
          <a:prstGeom prst="rect">
            <a:avLst/>
          </a:prstGeom>
          <a:ln>
            <a:solidFill>
              <a:schemeClr val="tx1"/>
            </a:solidFill>
          </a:ln>
        </p:spPr>
      </p:pic>
    </p:spTree>
    <p:extLst>
      <p:ext uri="{BB962C8B-B14F-4D97-AF65-F5344CB8AC3E}">
        <p14:creationId xmlns:p14="http://schemas.microsoft.com/office/powerpoint/2010/main" val="294084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C9C7-77C9-22A7-10E1-061DA8C65155}"/>
              </a:ext>
            </a:extLst>
          </p:cNvPr>
          <p:cNvSpPr>
            <a:spLocks noGrp="1"/>
          </p:cNvSpPr>
          <p:nvPr>
            <p:ph type="title"/>
          </p:nvPr>
        </p:nvSpPr>
        <p:spPr>
          <a:xfrm>
            <a:off x="609599" y="226195"/>
            <a:ext cx="11366091" cy="1325563"/>
          </a:xfrm>
        </p:spPr>
        <p:txBody>
          <a:bodyPr>
            <a:normAutofit fontScale="90000"/>
          </a:bodyPr>
          <a:lstStyle/>
          <a:p>
            <a:r>
              <a:rPr lang="en-US" sz="5400" dirty="0">
                <a:solidFill>
                  <a:srgbClr val="1B449F"/>
                </a:solidFill>
              </a:rPr>
              <a:t>SHIIP </a:t>
            </a:r>
            <a:r>
              <a:rPr lang="en-US" sz="3900" dirty="0">
                <a:solidFill>
                  <a:srgbClr val="1B449F"/>
                </a:solidFill>
              </a:rPr>
              <a:t>(Senior Health Insurance Information Program)</a:t>
            </a:r>
            <a:br>
              <a:rPr lang="en-US" sz="5400" dirty="0"/>
            </a:br>
            <a:r>
              <a:rPr lang="en-US" sz="5400" dirty="0">
                <a:solidFill>
                  <a:srgbClr val="FF6600"/>
                </a:solidFill>
              </a:rPr>
              <a:t>SMP </a:t>
            </a:r>
            <a:r>
              <a:rPr lang="en-US" sz="3900" dirty="0">
                <a:solidFill>
                  <a:srgbClr val="FF6600"/>
                </a:solidFill>
              </a:rPr>
              <a:t>(Senior Medicare Patrol)</a:t>
            </a:r>
          </a:p>
        </p:txBody>
      </p:sp>
      <p:sp>
        <p:nvSpPr>
          <p:cNvPr id="3" name="Content Placeholder 2">
            <a:extLst>
              <a:ext uri="{FF2B5EF4-FFF2-40B4-BE49-F238E27FC236}">
                <a16:creationId xmlns:a16="http://schemas.microsoft.com/office/drawing/2014/main" id="{814EEE51-64B9-81E8-A5CB-D0AA66212595}"/>
              </a:ext>
            </a:extLst>
          </p:cNvPr>
          <p:cNvSpPr>
            <a:spLocks noGrp="1"/>
          </p:cNvSpPr>
          <p:nvPr>
            <p:ph idx="1"/>
          </p:nvPr>
        </p:nvSpPr>
        <p:spPr>
          <a:xfrm>
            <a:off x="712839" y="1728581"/>
            <a:ext cx="8222614" cy="4884891"/>
          </a:xfrm>
        </p:spPr>
        <p:txBody>
          <a:bodyPr>
            <a:noAutofit/>
          </a:bodyPr>
          <a:lstStyle/>
          <a:p>
            <a:pPr marL="0" indent="0">
              <a:buNone/>
            </a:pPr>
            <a:r>
              <a:rPr lang="en-US" b="1" dirty="0"/>
              <a:t>Medicare counseling, education, and outreach</a:t>
            </a:r>
          </a:p>
          <a:p>
            <a:r>
              <a:rPr lang="en-US" dirty="0"/>
              <a:t>Iowa Insurance Division</a:t>
            </a:r>
          </a:p>
          <a:p>
            <a:r>
              <a:rPr lang="en-US" dirty="0"/>
              <a:t>staff members in Des Moines</a:t>
            </a:r>
          </a:p>
          <a:p>
            <a:r>
              <a:rPr lang="en-US" dirty="0"/>
              <a:t>~400 trained &amp; certified volunteer counselors across Iowa</a:t>
            </a:r>
          </a:p>
          <a:p>
            <a:pPr marL="0" indent="0">
              <a:buNone/>
            </a:pPr>
            <a:endParaRPr lang="en-US" dirty="0"/>
          </a:p>
          <a:p>
            <a:pPr marL="0" indent="0">
              <a:buNone/>
            </a:pPr>
            <a:r>
              <a:rPr lang="en-US" b="1" dirty="0"/>
              <a:t>SHIIP/SMP services are</a:t>
            </a:r>
          </a:p>
          <a:p>
            <a:r>
              <a:rPr lang="en-US" b="1" dirty="0">
                <a:solidFill>
                  <a:srgbClr val="1B449F"/>
                </a:solidFill>
              </a:rPr>
              <a:t>free</a:t>
            </a:r>
          </a:p>
          <a:p>
            <a:r>
              <a:rPr lang="en-US" b="1" dirty="0">
                <a:solidFill>
                  <a:srgbClr val="1B449F"/>
                </a:solidFill>
              </a:rPr>
              <a:t>confidential</a:t>
            </a:r>
          </a:p>
          <a:p>
            <a:r>
              <a:rPr lang="en-US" b="1" dirty="0">
                <a:solidFill>
                  <a:srgbClr val="1B449F"/>
                </a:solidFill>
              </a:rPr>
              <a:t>objective </a:t>
            </a:r>
          </a:p>
        </p:txBody>
      </p:sp>
      <p:pic>
        <p:nvPicPr>
          <p:cNvPr id="4" name="Picture 3">
            <a:extLst>
              <a:ext uri="{FF2B5EF4-FFF2-40B4-BE49-F238E27FC236}">
                <a16:creationId xmlns:a16="http://schemas.microsoft.com/office/drawing/2014/main" id="{B4FA12D9-9185-9AD8-3A09-9E4152E4EA75}"/>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9149" t="14894" r="19149" b="17022"/>
          <a:stretch/>
        </p:blipFill>
        <p:spPr>
          <a:xfrm>
            <a:off x="8519736" y="1354197"/>
            <a:ext cx="3062665" cy="3379492"/>
          </a:xfrm>
          <a:prstGeom prst="rect">
            <a:avLst/>
          </a:prstGeom>
        </p:spPr>
      </p:pic>
    </p:spTree>
    <p:extLst>
      <p:ext uri="{BB962C8B-B14F-4D97-AF65-F5344CB8AC3E}">
        <p14:creationId xmlns:p14="http://schemas.microsoft.com/office/powerpoint/2010/main" val="4010224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CF6EC-28CA-DFCD-6890-1973DE2A09FB}"/>
              </a:ext>
            </a:extLst>
          </p:cNvPr>
          <p:cNvSpPr>
            <a:spLocks noGrp="1"/>
          </p:cNvSpPr>
          <p:nvPr>
            <p:ph type="title"/>
          </p:nvPr>
        </p:nvSpPr>
        <p:spPr>
          <a:xfrm>
            <a:off x="609600" y="276578"/>
            <a:ext cx="11167533" cy="1325563"/>
          </a:xfrm>
        </p:spPr>
        <p:txBody>
          <a:bodyPr/>
          <a:lstStyle/>
          <a:p>
            <a:r>
              <a:rPr lang="en-US" dirty="0"/>
              <a:t>If you are Medicare-eligible &amp; retired</a:t>
            </a:r>
            <a:br>
              <a:rPr lang="en-US" dirty="0"/>
            </a:br>
            <a:r>
              <a:rPr lang="en-US" dirty="0"/>
              <a:t>(and not covered by working spouse) </a:t>
            </a:r>
          </a:p>
        </p:txBody>
      </p:sp>
      <p:sp>
        <p:nvSpPr>
          <p:cNvPr id="3" name="Content Placeholder 2">
            <a:extLst>
              <a:ext uri="{FF2B5EF4-FFF2-40B4-BE49-F238E27FC236}">
                <a16:creationId xmlns:a16="http://schemas.microsoft.com/office/drawing/2014/main" id="{4A82C77E-264B-C680-CED2-90CB913D20FC}"/>
              </a:ext>
            </a:extLst>
          </p:cNvPr>
          <p:cNvSpPr>
            <a:spLocks noGrp="1"/>
          </p:cNvSpPr>
          <p:nvPr>
            <p:ph idx="1"/>
          </p:nvPr>
        </p:nvSpPr>
        <p:spPr>
          <a:xfrm>
            <a:off x="804040" y="1755648"/>
            <a:ext cx="11167533" cy="4353604"/>
          </a:xfrm>
        </p:spPr>
        <p:txBody>
          <a:bodyPr>
            <a:normAutofit/>
          </a:bodyPr>
          <a:lstStyle/>
          <a:p>
            <a:pPr>
              <a:buFont typeface="Wingdings" panose="05000000000000000000" pitchFamily="2" charset="2"/>
              <a:buChar char="q"/>
            </a:pPr>
            <a:r>
              <a:rPr lang="en-US" dirty="0"/>
              <a:t> Enroll in Medicare A (hospital) &amp; B (medical) </a:t>
            </a:r>
          </a:p>
          <a:p>
            <a:pPr>
              <a:buFont typeface="Wingdings" panose="05000000000000000000" pitchFamily="2" charset="2"/>
              <a:buChar char="q"/>
            </a:pPr>
            <a:r>
              <a:rPr lang="en-US" dirty="0"/>
              <a:t> Enroll in additional coverage at </a:t>
            </a:r>
            <a:r>
              <a:rPr lang="en-US"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www.medicare.gov</a:t>
            </a:r>
            <a:r>
              <a:rPr lang="en-US" dirty="0">
                <a:solidFill>
                  <a:schemeClr val="accent1">
                    <a:lumMod val="60000"/>
                    <a:lumOff val="40000"/>
                  </a:schemeClr>
                </a:solidFill>
              </a:rPr>
              <a:t> </a:t>
            </a:r>
            <a:r>
              <a:rPr lang="en-US" dirty="0"/>
              <a:t>or 1-800-MEDICARE or with assistance from SHIIP-SMP volunteer </a:t>
            </a:r>
          </a:p>
          <a:p>
            <a:pPr lvl="1">
              <a:buFont typeface="Wingdings" panose="05000000000000000000" pitchFamily="2" charset="2"/>
              <a:buChar char="q"/>
            </a:pPr>
            <a:r>
              <a:rPr lang="en-US" sz="2800" dirty="0"/>
              <a:t>Part D (drug) plan + Medicare Supplement (6-month window with no underwriting), </a:t>
            </a:r>
            <a:r>
              <a:rPr lang="en-US" sz="2800" i="1" dirty="0"/>
              <a:t>or</a:t>
            </a:r>
            <a:r>
              <a:rPr lang="en-US" sz="2800" dirty="0"/>
              <a:t> </a:t>
            </a:r>
          </a:p>
          <a:p>
            <a:pPr lvl="1">
              <a:buFont typeface="Wingdings" panose="05000000000000000000" pitchFamily="2" charset="2"/>
              <a:buChar char="q"/>
            </a:pPr>
            <a:r>
              <a:rPr lang="en-US" sz="2800" dirty="0"/>
              <a:t>Medicare Advantage plan (Part C)</a:t>
            </a:r>
          </a:p>
          <a:p>
            <a:pPr>
              <a:buFont typeface="Wingdings" panose="05000000000000000000" pitchFamily="2" charset="2"/>
              <a:buChar char="q"/>
            </a:pPr>
            <a:r>
              <a:rPr lang="en-US" dirty="0"/>
              <a:t>Protect your Medicare card </a:t>
            </a:r>
          </a:p>
          <a:p>
            <a:pPr>
              <a:buFont typeface="Wingdings" panose="05000000000000000000" pitchFamily="2" charset="2"/>
              <a:buChar char="q"/>
            </a:pPr>
            <a:r>
              <a:rPr lang="en-US" dirty="0"/>
              <a:t>Make sure all monthly premiums are paid</a:t>
            </a:r>
          </a:p>
          <a:p>
            <a:pPr>
              <a:buFont typeface="Wingdings" panose="05000000000000000000" pitchFamily="2" charset="2"/>
              <a:buChar char="q"/>
            </a:pPr>
            <a:r>
              <a:rPr lang="en-US" b="1" dirty="0"/>
              <a:t>Medicare is always </a:t>
            </a:r>
            <a:r>
              <a:rPr lang="en-US" b="1" u="sng" dirty="0"/>
              <a:t>primary</a:t>
            </a:r>
            <a:r>
              <a:rPr lang="en-US" b="1" dirty="0"/>
              <a:t> if you have </a:t>
            </a:r>
            <a:r>
              <a:rPr lang="en-US" b="1" u="sng" dirty="0"/>
              <a:t>retiree</a:t>
            </a:r>
            <a:r>
              <a:rPr lang="en-US" b="1" dirty="0"/>
              <a:t> coverage </a:t>
            </a:r>
          </a:p>
          <a:p>
            <a:pPr marL="457200" lvl="1" indent="0">
              <a:buNone/>
            </a:pPr>
            <a:endParaRPr lang="en-US" sz="3000"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50898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372057"/>
            <a:ext cx="11149584" cy="1105472"/>
          </a:xfrm>
        </p:spPr>
        <p:txBody>
          <a:bodyPr>
            <a:noAutofit/>
          </a:bodyPr>
          <a:lstStyle/>
          <a:p>
            <a:r>
              <a:rPr lang="en-US" b="0" dirty="0">
                <a:latin typeface="Britannic Bold" panose="020B0903060703020204" pitchFamily="34" charset="0"/>
              </a:rPr>
              <a:t>If you are 65 &amp; still working </a:t>
            </a:r>
            <a:endParaRPr lang="en-US" altLang="en-US" b="0" dirty="0">
              <a:solidFill>
                <a:srgbClr val="FF0066"/>
              </a:solidFill>
              <a:latin typeface="Britannic Bold" panose="020B0903060703020204" pitchFamily="34" charset="0"/>
            </a:endParaRPr>
          </a:p>
        </p:txBody>
      </p:sp>
      <p:sp>
        <p:nvSpPr>
          <p:cNvPr id="19459" name="Content Placeholder 2"/>
          <p:cNvSpPr>
            <a:spLocks noGrp="1"/>
          </p:cNvSpPr>
          <p:nvPr>
            <p:ph sz="half" idx="1"/>
          </p:nvPr>
        </p:nvSpPr>
        <p:spPr>
          <a:xfrm>
            <a:off x="609600" y="1492018"/>
            <a:ext cx="6559296" cy="4689326"/>
          </a:xfrm>
        </p:spPr>
        <p:txBody>
          <a:bodyPr>
            <a:noAutofit/>
          </a:bodyPr>
          <a:lstStyle/>
          <a:p>
            <a:r>
              <a:rPr lang="en-US" altLang="en-US" dirty="0">
                <a:cs typeface="Arial" panose="020B0604020202020204" pitchFamily="34" charset="0"/>
              </a:rPr>
              <a:t>You may want to delay parts of Medicare </a:t>
            </a:r>
          </a:p>
          <a:p>
            <a:pPr lvl="1"/>
            <a:r>
              <a:rPr lang="en-US" altLang="en-US" sz="2800" dirty="0">
                <a:cs typeface="Arial" panose="020B0604020202020204" pitchFamily="34" charset="0"/>
              </a:rPr>
              <a:t>if covered through </a:t>
            </a:r>
            <a:r>
              <a:rPr lang="en-US" altLang="en-US" sz="2800" b="1" u="sng" dirty="0">
                <a:cs typeface="Arial" panose="020B0604020202020204" pitchFamily="34" charset="0"/>
              </a:rPr>
              <a:t>active employment</a:t>
            </a:r>
            <a:r>
              <a:rPr lang="en-US" altLang="en-US" sz="2800" b="1" dirty="0">
                <a:cs typeface="Arial" panose="020B0604020202020204" pitchFamily="34" charset="0"/>
              </a:rPr>
              <a:t> </a:t>
            </a:r>
            <a:r>
              <a:rPr lang="en-US" altLang="en-US" sz="2800" dirty="0">
                <a:cs typeface="Arial" panose="020B0604020202020204" pitchFamily="34" charset="0"/>
              </a:rPr>
              <a:t>(you or spouse) </a:t>
            </a:r>
          </a:p>
          <a:p>
            <a:pPr marL="457200" lvl="1" indent="0">
              <a:buNone/>
            </a:pPr>
            <a:endParaRPr lang="en-US" altLang="en-US" sz="2800" dirty="0">
              <a:cs typeface="Arial" panose="020B0604020202020204" pitchFamily="34" charset="0"/>
            </a:endParaRPr>
          </a:p>
          <a:p>
            <a:r>
              <a:rPr lang="en-US" altLang="en-US" dirty="0">
                <a:cs typeface="Arial" panose="020B0604020202020204" pitchFamily="34" charset="0"/>
              </a:rPr>
              <a:t>Current employer is </a:t>
            </a:r>
            <a:r>
              <a:rPr lang="en-US" altLang="en-US" b="1" u="sng" dirty="0">
                <a:cs typeface="Arial" panose="020B0604020202020204" pitchFamily="34" charset="0"/>
              </a:rPr>
              <a:t>primary coverage </a:t>
            </a:r>
            <a:r>
              <a:rPr lang="en-US" altLang="en-US" dirty="0">
                <a:cs typeface="Arial" panose="020B0604020202020204" pitchFamily="34" charset="0"/>
              </a:rPr>
              <a:t>when there are </a:t>
            </a:r>
            <a:r>
              <a:rPr lang="en-US" altLang="en-US" b="1" u="sng" dirty="0">
                <a:cs typeface="Arial" panose="020B0604020202020204" pitchFamily="34" charset="0"/>
              </a:rPr>
              <a:t>20+ employees</a:t>
            </a:r>
            <a:r>
              <a:rPr lang="en-US" altLang="en-US" dirty="0">
                <a:cs typeface="Arial" panose="020B0604020202020204" pitchFamily="34" charset="0"/>
              </a:rPr>
              <a:t>*</a:t>
            </a:r>
          </a:p>
          <a:p>
            <a:pPr lvl="1"/>
            <a:r>
              <a:rPr lang="en-US" altLang="en-US" sz="2800" dirty="0">
                <a:cs typeface="Arial" panose="020B0604020202020204" pitchFamily="34" charset="0"/>
              </a:rPr>
              <a:t>Employers with less than 20 employees may choose NOT to provide coverage</a:t>
            </a:r>
          </a:p>
          <a:p>
            <a:pPr marL="457200" lvl="1" indent="0">
              <a:buNone/>
            </a:pPr>
            <a:endParaRPr lang="en-US" altLang="en-US" dirty="0">
              <a:cs typeface="Arial" panose="020B0604020202020204" pitchFamily="34" charset="0"/>
            </a:endParaRPr>
          </a:p>
          <a:p>
            <a:pPr marL="0" indent="0" algn="r">
              <a:buNone/>
            </a:pPr>
            <a:r>
              <a:rPr lang="en-US" altLang="en-US" sz="2200" i="1" dirty="0">
                <a:cs typeface="Arial" panose="020B0604020202020204" pitchFamily="34" charset="0"/>
              </a:rPr>
              <a:t>*100 employees if on Medicare due to disability </a:t>
            </a:r>
          </a:p>
        </p:txBody>
      </p:sp>
      <p:pic>
        <p:nvPicPr>
          <p:cNvPr id="1026" name="Picture 2" descr="Completed outline">
            <a:extLst>
              <a:ext uri="{FF2B5EF4-FFF2-40B4-BE49-F238E27FC236}">
                <a16:creationId xmlns:a16="http://schemas.microsoft.com/office/drawing/2014/main" id="{4A5DBC4D-60C4-C63E-47E5-676F69DC5A65}"/>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7751568" y="1848343"/>
            <a:ext cx="3550416" cy="3550416"/>
          </a:xfrm>
          <a:prstGeom prst="rect">
            <a:avLst/>
          </a:prstGeom>
          <a:solidFill>
            <a:srgbClr val="FF9900"/>
          </a:solidFill>
        </p:spPr>
      </p:pic>
    </p:spTree>
    <p:extLst>
      <p:ext uri="{BB962C8B-B14F-4D97-AF65-F5344CB8AC3E}">
        <p14:creationId xmlns:p14="http://schemas.microsoft.com/office/powerpoint/2010/main" val="2777723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0818" y="87353"/>
            <a:ext cx="11366316" cy="1325563"/>
          </a:xfrm>
        </p:spPr>
        <p:txBody>
          <a:bodyPr>
            <a:noAutofit/>
          </a:bodyPr>
          <a:lstStyle/>
          <a:p>
            <a:r>
              <a:rPr lang="en-US" dirty="0"/>
              <a:t>Delaying Medicare?</a:t>
            </a:r>
            <a:endParaRPr lang="en-US" altLang="en-US" dirty="0">
              <a:solidFill>
                <a:srgbClr val="FF0066"/>
              </a:solidFill>
              <a:latin typeface="+mn-lt"/>
            </a:endParaRPr>
          </a:p>
        </p:txBody>
      </p:sp>
      <p:sp>
        <p:nvSpPr>
          <p:cNvPr id="19459" name="Content Placeholder 2"/>
          <p:cNvSpPr>
            <a:spLocks noGrp="1"/>
          </p:cNvSpPr>
          <p:nvPr>
            <p:ph idx="1"/>
          </p:nvPr>
        </p:nvSpPr>
        <p:spPr>
          <a:xfrm>
            <a:off x="512233" y="1207008"/>
            <a:ext cx="11167533" cy="4922295"/>
          </a:xfrm>
        </p:spPr>
        <p:txBody>
          <a:bodyPr>
            <a:noAutofit/>
          </a:bodyPr>
          <a:lstStyle/>
          <a:p>
            <a:pPr marL="0" indent="0">
              <a:buNone/>
            </a:pPr>
            <a:r>
              <a:rPr lang="en-US" sz="3200" b="1" dirty="0"/>
              <a:t>You may want to delay parts of Medicare.  You can delay:</a:t>
            </a:r>
            <a:endParaRPr lang="en-US" altLang="en-US" sz="3200" dirty="0">
              <a:cs typeface="Arial" panose="020B0604020202020204" pitchFamily="34" charset="0"/>
            </a:endParaRPr>
          </a:p>
          <a:p>
            <a:pPr>
              <a:buFont typeface="Wingdings" panose="05000000000000000000" pitchFamily="2" charset="2"/>
              <a:buChar char="q"/>
            </a:pPr>
            <a:r>
              <a:rPr lang="en-US" altLang="en-US" b="1" dirty="0">
                <a:solidFill>
                  <a:srgbClr val="FF0000"/>
                </a:solidFill>
                <a:cs typeface="Arial" panose="020B0604020202020204" pitchFamily="34" charset="0"/>
              </a:rPr>
              <a:t> Part A </a:t>
            </a:r>
            <a:r>
              <a:rPr lang="en-US" altLang="en-US" dirty="0">
                <a:cs typeface="Arial" panose="020B0604020202020204" pitchFamily="34" charset="0"/>
              </a:rPr>
              <a:t>if you have an HSA (Health Savings Account) </a:t>
            </a:r>
          </a:p>
          <a:p>
            <a:pPr lvl="1"/>
            <a:r>
              <a:rPr lang="en-US" altLang="en-US" dirty="0">
                <a:cs typeface="Arial" panose="020B0604020202020204" pitchFamily="34" charset="0"/>
              </a:rPr>
              <a:t>HSA contributions &amp; enrollment in Medicare can create tax problems </a:t>
            </a:r>
          </a:p>
          <a:p>
            <a:pPr lvl="1"/>
            <a:r>
              <a:rPr lang="en-US" altLang="en-US" dirty="0">
                <a:cs typeface="Arial" panose="020B0604020202020204" pitchFamily="34" charset="0"/>
              </a:rPr>
              <a:t>If you do delay, enrollment will be backdated 6 months </a:t>
            </a:r>
          </a:p>
          <a:p>
            <a:pPr>
              <a:buFont typeface="Wingdings" panose="05000000000000000000" pitchFamily="2" charset="2"/>
              <a:buChar char="q"/>
            </a:pPr>
            <a:r>
              <a:rPr lang="en-US" altLang="en-US" b="1" dirty="0">
                <a:solidFill>
                  <a:srgbClr val="1B449F"/>
                </a:solidFill>
                <a:cs typeface="Arial" panose="020B0604020202020204" pitchFamily="34" charset="0"/>
              </a:rPr>
              <a:t> Part B </a:t>
            </a:r>
            <a:r>
              <a:rPr lang="en-US" altLang="en-US" dirty="0">
                <a:cs typeface="Arial" panose="020B0604020202020204" pitchFamily="34" charset="0"/>
              </a:rPr>
              <a:t>if you have coverage through active employment </a:t>
            </a:r>
            <a:endParaRPr lang="en-US" altLang="en-US" b="1" dirty="0">
              <a:solidFill>
                <a:srgbClr val="1B449F"/>
              </a:solidFill>
              <a:cs typeface="Arial" panose="020B0604020202020204" pitchFamily="34" charset="0"/>
            </a:endParaRPr>
          </a:p>
          <a:p>
            <a:pPr lvl="1"/>
            <a:r>
              <a:rPr lang="en-US" altLang="en-US" dirty="0">
                <a:cs typeface="Arial" panose="020B0604020202020204" pitchFamily="34" charset="0"/>
              </a:rPr>
              <a:t>Save yourself the Part B premium for now</a:t>
            </a:r>
            <a:endParaRPr lang="en-US" altLang="en-US" b="1" u="sng" dirty="0">
              <a:cs typeface="Arial" panose="020B0604020202020204" pitchFamily="34" charset="0"/>
            </a:endParaRPr>
          </a:p>
          <a:p>
            <a:pPr lvl="1"/>
            <a:r>
              <a:rPr lang="en-US" altLang="en-US" b="1" u="sng" dirty="0">
                <a:cs typeface="Arial" panose="020B0604020202020204" pitchFamily="34" charset="0"/>
              </a:rPr>
              <a:t>Do this BEFORE Part B goes into effect</a:t>
            </a:r>
          </a:p>
          <a:p>
            <a:pPr lvl="1"/>
            <a:r>
              <a:rPr lang="en-US" altLang="en-US" dirty="0">
                <a:cs typeface="Arial" panose="020B0604020202020204" pitchFamily="34" charset="0"/>
              </a:rPr>
              <a:t>If you receive Medicare card automatically, follow instructions on back of card </a:t>
            </a:r>
          </a:p>
          <a:p>
            <a:pPr>
              <a:buFont typeface="Wingdings" panose="05000000000000000000" pitchFamily="2" charset="2"/>
              <a:buChar char="q"/>
            </a:pPr>
            <a:r>
              <a:rPr lang="en-US" altLang="en-US" b="1" dirty="0">
                <a:solidFill>
                  <a:srgbClr val="FF9900"/>
                </a:solidFill>
                <a:cs typeface="Arial" panose="020B0604020202020204" pitchFamily="34" charset="0"/>
              </a:rPr>
              <a:t> </a:t>
            </a:r>
            <a:r>
              <a:rPr lang="en-US" altLang="en-US" b="1" dirty="0">
                <a:solidFill>
                  <a:srgbClr val="FF6600"/>
                </a:solidFill>
                <a:cs typeface="Arial" panose="020B0604020202020204" pitchFamily="34" charset="0"/>
              </a:rPr>
              <a:t>Part D </a:t>
            </a:r>
            <a:r>
              <a:rPr lang="en-US" altLang="en-US" dirty="0">
                <a:cs typeface="Arial" panose="020B0604020202020204" pitchFamily="34" charset="0"/>
              </a:rPr>
              <a:t>if you have drug coverage that’s as good as Medicare’s</a:t>
            </a:r>
          </a:p>
          <a:p>
            <a:pPr lvl="1"/>
            <a:r>
              <a:rPr lang="en-US" altLang="en-US" dirty="0">
                <a:cs typeface="Arial" panose="020B0604020202020204" pitchFamily="34" charset="0"/>
              </a:rPr>
              <a:t>Keep any proof of current drug coverage (ex: employer documents)</a:t>
            </a:r>
          </a:p>
          <a:p>
            <a:pPr lvl="1"/>
            <a:r>
              <a:rPr lang="en-US" altLang="en-US" dirty="0">
                <a:cs typeface="Arial" panose="020B0604020202020204" pitchFamily="34" charset="0"/>
              </a:rPr>
              <a:t>Part D eligibility is triggered by Part A effective date  </a:t>
            </a:r>
          </a:p>
        </p:txBody>
      </p:sp>
    </p:spTree>
    <p:extLst>
      <p:ext uri="{BB962C8B-B14F-4D97-AF65-F5344CB8AC3E}">
        <p14:creationId xmlns:p14="http://schemas.microsoft.com/office/powerpoint/2010/main" val="3427664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C8FF-B188-9442-F207-B409997549DE}"/>
              </a:ext>
            </a:extLst>
          </p:cNvPr>
          <p:cNvSpPr>
            <a:spLocks noGrp="1"/>
          </p:cNvSpPr>
          <p:nvPr>
            <p:ph type="title"/>
          </p:nvPr>
        </p:nvSpPr>
        <p:spPr>
          <a:xfrm>
            <a:off x="609600" y="365125"/>
            <a:ext cx="11058144" cy="1325563"/>
          </a:xfrm>
        </p:spPr>
        <p:txBody>
          <a:bodyPr>
            <a:normAutofit fontScale="90000"/>
          </a:bodyPr>
          <a:lstStyle/>
          <a:p>
            <a:r>
              <a:rPr lang="en-US" b="0" dirty="0">
                <a:latin typeface="Britannic Bold" panose="020B0903060703020204" pitchFamily="34" charset="0"/>
              </a:rPr>
              <a:t>Special Enrollment Period (SEP)</a:t>
            </a:r>
            <a:br>
              <a:rPr lang="en-US" b="0" dirty="0">
                <a:latin typeface="Britannic Bold" panose="020B0903060703020204" pitchFamily="34" charset="0"/>
              </a:rPr>
            </a:br>
            <a:r>
              <a:rPr lang="en-US" b="0" dirty="0">
                <a:solidFill>
                  <a:srgbClr val="FF9900"/>
                </a:solidFill>
                <a:latin typeface="Britannic Bold" panose="020B0903060703020204" pitchFamily="34" charset="0"/>
              </a:rPr>
              <a:t>Once you or spouse retires, you have limited time to make some choices </a:t>
            </a:r>
            <a:r>
              <a:rPr lang="en-US" b="0" dirty="0">
                <a:solidFill>
                  <a:srgbClr val="FF0000"/>
                </a:solidFill>
                <a:latin typeface="Britannic Bold" panose="020B0903060703020204" pitchFamily="34" charset="0"/>
              </a:rPr>
              <a:t>without penalty </a:t>
            </a:r>
          </a:p>
        </p:txBody>
      </p:sp>
      <p:graphicFrame>
        <p:nvGraphicFramePr>
          <p:cNvPr id="12" name="Content Placeholder 2">
            <a:extLst>
              <a:ext uri="{FF2B5EF4-FFF2-40B4-BE49-F238E27FC236}">
                <a16:creationId xmlns:a16="http://schemas.microsoft.com/office/drawing/2014/main" id="{E3EE9ADC-6D9C-63F7-6932-B4F4152AC044}"/>
              </a:ext>
            </a:extLst>
          </p:cNvPr>
          <p:cNvGraphicFramePr>
            <a:graphicFrameLocks noGrp="1"/>
          </p:cNvGraphicFramePr>
          <p:nvPr>
            <p:ph sz="half" idx="1"/>
            <p:extLst>
              <p:ext uri="{D42A27DB-BD31-4B8C-83A1-F6EECF244321}">
                <p14:modId xmlns:p14="http://schemas.microsoft.com/office/powerpoint/2010/main" val="2355134419"/>
              </p:ext>
            </p:extLst>
          </p:nvPr>
        </p:nvGraphicFramePr>
        <p:xfrm>
          <a:off x="609599" y="2017986"/>
          <a:ext cx="5389037" cy="4474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descr="Top vide of a white alarm clock on a yellow and orange surface">
            <a:extLst>
              <a:ext uri="{FF2B5EF4-FFF2-40B4-BE49-F238E27FC236}">
                <a16:creationId xmlns:a16="http://schemas.microsoft.com/office/drawing/2014/main" id="{7AF8B312-2683-74F2-63E1-065A6D91F975}"/>
              </a:ext>
            </a:extLst>
          </p:cNvPr>
          <p:cNvPicPr>
            <a:picLocks noGrp="1" noChangeAspect="1"/>
          </p:cNvPicPr>
          <p:nvPr>
            <p:ph sz="half" idx="2"/>
          </p:nvPr>
        </p:nvPicPr>
        <p:blipFill>
          <a:blip r:embed="rId8"/>
          <a:stretch>
            <a:fillRect/>
          </a:stretch>
        </p:blipFill>
        <p:spPr>
          <a:xfrm>
            <a:off x="6477144" y="2311753"/>
            <a:ext cx="4811712" cy="3203154"/>
          </a:xfrm>
        </p:spPr>
      </p:pic>
    </p:spTree>
    <p:extLst>
      <p:ext uri="{BB962C8B-B14F-4D97-AF65-F5344CB8AC3E}">
        <p14:creationId xmlns:p14="http://schemas.microsoft.com/office/powerpoint/2010/main" val="324914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CC8CA3-6C03-96E4-6E95-06793B2C9797}"/>
              </a:ext>
            </a:extLst>
          </p:cNvPr>
          <p:cNvSpPr>
            <a:spLocks noGrp="1"/>
          </p:cNvSpPr>
          <p:nvPr>
            <p:ph type="title"/>
          </p:nvPr>
        </p:nvSpPr>
        <p:spPr>
          <a:xfrm>
            <a:off x="762002" y="1138265"/>
            <a:ext cx="2748116" cy="2909296"/>
          </a:xfrm>
        </p:spPr>
        <p:txBody>
          <a:bodyPr anchor="t">
            <a:normAutofit fontScale="90000"/>
          </a:bodyPr>
          <a:lstStyle/>
          <a:p>
            <a:r>
              <a:rPr lang="en-US" dirty="0"/>
              <a:t>Review: Medicare eligibility </a:t>
            </a:r>
            <a:br>
              <a:rPr lang="en-US" dirty="0"/>
            </a:br>
            <a:r>
              <a:rPr lang="en-US" dirty="0"/>
              <a:t>&amp; enrollment </a:t>
            </a:r>
          </a:p>
        </p:txBody>
      </p:sp>
      <p:cxnSp>
        <p:nvCxnSpPr>
          <p:cNvPr id="23" name="Straight Connector 22">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B403F4C-6B6B-527D-8F2D-4247DDEDF7C8}"/>
              </a:ext>
            </a:extLst>
          </p:cNvPr>
          <p:cNvSpPr>
            <a:spLocks noGrp="1"/>
          </p:cNvSpPr>
          <p:nvPr>
            <p:ph idx="1"/>
          </p:nvPr>
        </p:nvSpPr>
        <p:spPr>
          <a:xfrm>
            <a:off x="4589659" y="694947"/>
            <a:ext cx="7160324" cy="5490321"/>
          </a:xfrm>
        </p:spPr>
        <p:txBody>
          <a:bodyPr>
            <a:noAutofit/>
          </a:bodyPr>
          <a:lstStyle/>
          <a:p>
            <a:r>
              <a:rPr lang="en-US" dirty="0"/>
              <a:t>Automatically enrolled in Medicare if receiving Social Security</a:t>
            </a:r>
          </a:p>
          <a:p>
            <a:r>
              <a:rPr lang="en-US" dirty="0"/>
              <a:t>If you have coverage through </a:t>
            </a:r>
            <a:r>
              <a:rPr lang="en-US" b="1" u="sng" dirty="0"/>
              <a:t>active employment</a:t>
            </a:r>
            <a:r>
              <a:rPr lang="en-US" dirty="0"/>
              <a:t>, you may be able to delay parts of Medicare </a:t>
            </a:r>
            <a:endParaRPr lang="en-US" sz="2800" dirty="0"/>
          </a:p>
          <a:p>
            <a:r>
              <a:rPr lang="en-US" dirty="0"/>
              <a:t>Limited time to make choices once you retire (or person covering you retires) </a:t>
            </a:r>
          </a:p>
          <a:p>
            <a:r>
              <a:rPr lang="en-US" dirty="0"/>
              <a:t>Retiree insurance is </a:t>
            </a:r>
            <a:r>
              <a:rPr lang="en-US" b="1" u="sng" dirty="0"/>
              <a:t>always</a:t>
            </a:r>
            <a:r>
              <a:rPr lang="en-US" dirty="0"/>
              <a:t> secondary to Medicare </a:t>
            </a:r>
          </a:p>
          <a:p>
            <a:r>
              <a:rPr lang="en-US" dirty="0"/>
              <a:t>If you are eligible for Medicare under age 65, you “start over” once you turn 65 </a:t>
            </a:r>
          </a:p>
          <a:p>
            <a:endParaRPr lang="en-US" dirty="0"/>
          </a:p>
        </p:txBody>
      </p:sp>
    </p:spTree>
    <p:extLst>
      <p:ext uri="{BB962C8B-B14F-4D97-AF65-F5344CB8AC3E}">
        <p14:creationId xmlns:p14="http://schemas.microsoft.com/office/powerpoint/2010/main" val="1419850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101FBE43-C1F4-B73B-DDBD-E25D0CC77957}"/>
              </a:ext>
            </a:extLst>
          </p:cNvPr>
          <p:cNvSpPr>
            <a:spLocks noGrp="1"/>
          </p:cNvSpPr>
          <p:nvPr>
            <p:ph type="title"/>
          </p:nvPr>
        </p:nvSpPr>
        <p:spPr>
          <a:xfrm>
            <a:off x="1524000" y="2776538"/>
            <a:ext cx="9144000" cy="1381188"/>
          </a:xfrm>
        </p:spPr>
        <p:txBody>
          <a:bodyPr vert="horz" lIns="91440" tIns="45720" rIns="91440" bIns="45720" rtlCol="0" anchor="ctr">
            <a:noAutofit/>
          </a:bodyPr>
          <a:lstStyle/>
          <a:p>
            <a:pPr algn="ctr"/>
            <a:r>
              <a:rPr lang="en-US" kern="1200" dirty="0">
                <a:solidFill>
                  <a:srgbClr val="1B449F"/>
                </a:solidFill>
              </a:rPr>
              <a:t>Show resources &amp; offer reminders</a:t>
            </a:r>
          </a:p>
        </p:txBody>
      </p:sp>
    </p:spTree>
    <p:extLst>
      <p:ext uri="{BB962C8B-B14F-4D97-AF65-F5344CB8AC3E}">
        <p14:creationId xmlns:p14="http://schemas.microsoft.com/office/powerpoint/2010/main" val="107114496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E10FAE-D46B-15D1-DCCB-A36BA21C2665}"/>
              </a:ext>
            </a:extLst>
          </p:cNvPr>
          <p:cNvSpPr>
            <a:spLocks noGrp="1"/>
          </p:cNvSpPr>
          <p:nvPr>
            <p:ph type="title"/>
          </p:nvPr>
        </p:nvSpPr>
        <p:spPr/>
        <p:txBody>
          <a:bodyPr/>
          <a:lstStyle/>
          <a:p>
            <a:r>
              <a:rPr lang="en-US" dirty="0"/>
              <a:t>Preventing Medicare fraud </a:t>
            </a:r>
          </a:p>
        </p:txBody>
      </p:sp>
      <p:graphicFrame>
        <p:nvGraphicFramePr>
          <p:cNvPr id="10" name="Content Placeholder 5">
            <a:extLst>
              <a:ext uri="{FF2B5EF4-FFF2-40B4-BE49-F238E27FC236}">
                <a16:creationId xmlns:a16="http://schemas.microsoft.com/office/drawing/2014/main" id="{AF0740ED-9E8E-5334-ECF8-1ED8973FB3BD}"/>
              </a:ext>
            </a:extLst>
          </p:cNvPr>
          <p:cNvGraphicFramePr>
            <a:graphicFrameLocks noGrp="1"/>
          </p:cNvGraphicFramePr>
          <p:nvPr>
            <p:ph idx="1"/>
            <p:extLst>
              <p:ext uri="{D42A27DB-BD31-4B8C-83A1-F6EECF244321}">
                <p14:modId xmlns:p14="http://schemas.microsoft.com/office/powerpoint/2010/main" val="752505701"/>
              </p:ext>
            </p:extLst>
          </p:nvPr>
        </p:nvGraphicFramePr>
        <p:xfrm>
          <a:off x="609600" y="1574902"/>
          <a:ext cx="11341297" cy="409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425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35162E7-B8AF-F759-18BB-F0D608B6136B}"/>
              </a:ext>
            </a:extLst>
          </p:cNvPr>
          <p:cNvSpPr/>
          <p:nvPr/>
        </p:nvSpPr>
        <p:spPr>
          <a:xfrm>
            <a:off x="677230" y="1350952"/>
            <a:ext cx="5300221" cy="4351338"/>
          </a:xfrm>
          <a:prstGeom prst="roundRect">
            <a:avLst>
              <a:gd name="adj" fmla="val 10000"/>
            </a:avLst>
          </a:prstGeom>
          <a:solidFill>
            <a:srgbClr val="1B449F"/>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US"/>
          </a:p>
        </p:txBody>
      </p:sp>
      <p:sp>
        <p:nvSpPr>
          <p:cNvPr id="7" name="Rectangle: Rounded Corners 6">
            <a:extLst>
              <a:ext uri="{FF2B5EF4-FFF2-40B4-BE49-F238E27FC236}">
                <a16:creationId xmlns:a16="http://schemas.microsoft.com/office/drawing/2014/main" id="{475A3BF7-0D72-524D-1A14-0BB19A7E463E}"/>
              </a:ext>
            </a:extLst>
          </p:cNvPr>
          <p:cNvSpPr/>
          <p:nvPr/>
        </p:nvSpPr>
        <p:spPr>
          <a:xfrm>
            <a:off x="6369997" y="1350952"/>
            <a:ext cx="5300221" cy="4351338"/>
          </a:xfrm>
          <a:prstGeom prst="roundRect">
            <a:avLst>
              <a:gd name="adj" fmla="val 10000"/>
            </a:avLst>
          </a:prstGeom>
          <a:solidFill>
            <a:srgbClr val="1B449F"/>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US"/>
          </a:p>
        </p:txBody>
      </p:sp>
      <p:sp>
        <p:nvSpPr>
          <p:cNvPr id="4" name="Title 3">
            <a:extLst>
              <a:ext uri="{FF2B5EF4-FFF2-40B4-BE49-F238E27FC236}">
                <a16:creationId xmlns:a16="http://schemas.microsoft.com/office/drawing/2014/main" id="{BDBDB16B-C582-CE10-D59E-4C64F9DCDB0B}"/>
              </a:ext>
            </a:extLst>
          </p:cNvPr>
          <p:cNvSpPr>
            <a:spLocks noGrp="1"/>
          </p:cNvSpPr>
          <p:nvPr>
            <p:ph type="title"/>
          </p:nvPr>
        </p:nvSpPr>
        <p:spPr>
          <a:xfrm>
            <a:off x="838200" y="365126"/>
            <a:ext cx="10515600" cy="985826"/>
          </a:xfrm>
        </p:spPr>
        <p:txBody>
          <a:bodyPr/>
          <a:lstStyle/>
          <a:p>
            <a:r>
              <a:rPr lang="en-US" b="0" dirty="0">
                <a:latin typeface="Britannic Bold" panose="020B0903060703020204" pitchFamily="34" charset="0"/>
              </a:rPr>
              <a:t>Fraud Update</a:t>
            </a:r>
          </a:p>
        </p:txBody>
      </p:sp>
      <p:sp>
        <p:nvSpPr>
          <p:cNvPr id="5" name="Content Placeholder 4">
            <a:extLst>
              <a:ext uri="{FF2B5EF4-FFF2-40B4-BE49-F238E27FC236}">
                <a16:creationId xmlns:a16="http://schemas.microsoft.com/office/drawing/2014/main" id="{35C5EA2B-796C-572C-8E67-8CD6CC15920D}"/>
              </a:ext>
            </a:extLst>
          </p:cNvPr>
          <p:cNvSpPr>
            <a:spLocks noGrp="1"/>
          </p:cNvSpPr>
          <p:nvPr>
            <p:ph sz="half" idx="1"/>
          </p:nvPr>
        </p:nvSpPr>
        <p:spPr>
          <a:xfrm>
            <a:off x="993648" y="1505565"/>
            <a:ext cx="4209288" cy="4042111"/>
          </a:xfrm>
        </p:spPr>
        <p:txBody>
          <a:bodyPr>
            <a:normAutofit fontScale="92500" lnSpcReduction="10000"/>
          </a:bodyPr>
          <a:lstStyle/>
          <a:p>
            <a:pPr marL="0" indent="0">
              <a:buNone/>
            </a:pPr>
            <a:r>
              <a:rPr lang="en-US" dirty="0">
                <a:solidFill>
                  <a:schemeClr val="bg1"/>
                </a:solidFill>
                <a:latin typeface="Constantia" panose="02030602050306030303" pitchFamily="18" charset="0"/>
              </a:rPr>
              <a:t>Current Medicare Scams</a:t>
            </a:r>
          </a:p>
          <a:p>
            <a:r>
              <a:rPr lang="en-US" dirty="0">
                <a:solidFill>
                  <a:schemeClr val="bg1"/>
                </a:solidFill>
                <a:latin typeface="Constantia" panose="02030602050306030303" pitchFamily="18" charset="0"/>
              </a:rPr>
              <a:t>COVID Test Kits</a:t>
            </a:r>
          </a:p>
          <a:p>
            <a:r>
              <a:rPr lang="en-US" dirty="0">
                <a:solidFill>
                  <a:schemeClr val="bg1"/>
                </a:solidFill>
                <a:latin typeface="Constantia" panose="02030602050306030303" pitchFamily="18" charset="0"/>
              </a:rPr>
              <a:t>Catheters</a:t>
            </a:r>
          </a:p>
          <a:p>
            <a:r>
              <a:rPr lang="en-US" dirty="0">
                <a:solidFill>
                  <a:schemeClr val="bg1"/>
                </a:solidFill>
                <a:latin typeface="Constantia" panose="02030602050306030303" pitchFamily="18" charset="0"/>
              </a:rPr>
              <a:t>Continuous Glucose Monitors (CGMs)</a:t>
            </a:r>
          </a:p>
          <a:p>
            <a:r>
              <a:rPr lang="en-US" dirty="0">
                <a:solidFill>
                  <a:schemeClr val="bg1"/>
                </a:solidFill>
                <a:latin typeface="Constantia" panose="02030602050306030303" pitchFamily="18" charset="0"/>
              </a:rPr>
              <a:t>Genetic Testing</a:t>
            </a:r>
          </a:p>
          <a:p>
            <a:r>
              <a:rPr lang="en-US" dirty="0">
                <a:solidFill>
                  <a:schemeClr val="bg1"/>
                </a:solidFill>
                <a:latin typeface="Constantia" panose="02030602050306030303" pitchFamily="18" charset="0"/>
              </a:rPr>
              <a:t>DME – braces</a:t>
            </a:r>
          </a:p>
          <a:p>
            <a:r>
              <a:rPr lang="en-US" dirty="0">
                <a:solidFill>
                  <a:schemeClr val="bg1"/>
                </a:solidFill>
                <a:latin typeface="Constantia" panose="02030602050306030303" pitchFamily="18" charset="0"/>
              </a:rPr>
              <a:t>CPAP supplies</a:t>
            </a:r>
          </a:p>
          <a:p>
            <a:r>
              <a:rPr lang="en-US" dirty="0">
                <a:solidFill>
                  <a:schemeClr val="bg1"/>
                </a:solidFill>
                <a:latin typeface="Constantia" panose="02030602050306030303" pitchFamily="18" charset="0"/>
              </a:rPr>
              <a:t>Telehealth</a:t>
            </a:r>
            <a:endParaRPr lang="en-US" dirty="0"/>
          </a:p>
        </p:txBody>
      </p:sp>
      <p:sp>
        <p:nvSpPr>
          <p:cNvPr id="6" name="Content Placeholder 5">
            <a:extLst>
              <a:ext uri="{FF2B5EF4-FFF2-40B4-BE49-F238E27FC236}">
                <a16:creationId xmlns:a16="http://schemas.microsoft.com/office/drawing/2014/main" id="{D637D6B1-D3CA-21A8-1071-ECBCCBE8EA1E}"/>
              </a:ext>
            </a:extLst>
          </p:cNvPr>
          <p:cNvSpPr>
            <a:spLocks noGrp="1"/>
          </p:cNvSpPr>
          <p:nvPr>
            <p:ph sz="half" idx="2"/>
          </p:nvPr>
        </p:nvSpPr>
        <p:spPr>
          <a:xfrm>
            <a:off x="6504932" y="1443164"/>
            <a:ext cx="5165285" cy="4104512"/>
          </a:xfrm>
        </p:spPr>
        <p:txBody>
          <a:bodyPr>
            <a:noAutofit/>
          </a:bodyPr>
          <a:lstStyle/>
          <a:p>
            <a:pPr marL="0" indent="0">
              <a:buNone/>
            </a:pPr>
            <a:r>
              <a:rPr lang="en-US" sz="2600" dirty="0">
                <a:solidFill>
                  <a:schemeClr val="bg1"/>
                </a:solidFill>
              </a:rPr>
              <a:t>If you suspect fraud:</a:t>
            </a:r>
          </a:p>
          <a:p>
            <a:r>
              <a:rPr lang="en-US" sz="2600" dirty="0">
                <a:solidFill>
                  <a:schemeClr val="bg1"/>
                </a:solidFill>
              </a:rPr>
              <a:t>Call SHIIP-SMP to report it</a:t>
            </a:r>
          </a:p>
          <a:p>
            <a:r>
              <a:rPr lang="en-US" sz="2600" dirty="0">
                <a:solidFill>
                  <a:schemeClr val="bg1"/>
                </a:solidFill>
              </a:rPr>
              <a:t>Contact Medicare and request a new Medicare number by calling  1-800-633-4227</a:t>
            </a:r>
          </a:p>
          <a:p>
            <a:pPr lvl="1"/>
            <a:r>
              <a:rPr lang="en-US" sz="2200" dirty="0">
                <a:solidFill>
                  <a:schemeClr val="bg1"/>
                </a:solidFill>
              </a:rPr>
              <a:t>Unknown charges on your Medicare account are a symptom of a compromised Medicare number</a:t>
            </a:r>
          </a:p>
          <a:p>
            <a:pPr lvl="1"/>
            <a:r>
              <a:rPr lang="en-US" sz="2200" dirty="0">
                <a:solidFill>
                  <a:schemeClr val="bg1"/>
                </a:solidFill>
              </a:rPr>
              <a:t>You are entitled to a new Medicare number if your number is compromised</a:t>
            </a:r>
          </a:p>
        </p:txBody>
      </p:sp>
    </p:spTree>
    <p:extLst>
      <p:ext uri="{BB962C8B-B14F-4D97-AF65-F5344CB8AC3E}">
        <p14:creationId xmlns:p14="http://schemas.microsoft.com/office/powerpoint/2010/main" val="20940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8961-A567-E17C-CEA9-EF54E29CDD6D}"/>
              </a:ext>
            </a:extLst>
          </p:cNvPr>
          <p:cNvSpPr>
            <a:spLocks noGrp="1"/>
          </p:cNvSpPr>
          <p:nvPr>
            <p:ph type="title"/>
          </p:nvPr>
        </p:nvSpPr>
        <p:spPr/>
        <p:txBody>
          <a:bodyPr/>
          <a:lstStyle/>
          <a:p>
            <a:r>
              <a:rPr lang="en-US" b="0" dirty="0">
                <a:latin typeface="Britannic Bold" panose="020B0903060703020204" pitchFamily="34" charset="0"/>
              </a:rPr>
              <a:t>Avoid being denied for medical care</a:t>
            </a:r>
          </a:p>
        </p:txBody>
      </p:sp>
      <p:graphicFrame>
        <p:nvGraphicFramePr>
          <p:cNvPr id="5" name="Content Placeholder 2">
            <a:extLst>
              <a:ext uri="{FF2B5EF4-FFF2-40B4-BE49-F238E27FC236}">
                <a16:creationId xmlns:a16="http://schemas.microsoft.com/office/drawing/2014/main" id="{B41D0313-8118-7429-EB0E-34DBA8BA3561}"/>
              </a:ext>
            </a:extLst>
          </p:cNvPr>
          <p:cNvGraphicFramePr>
            <a:graphicFrameLocks noGrp="1"/>
          </p:cNvGraphicFramePr>
          <p:nvPr>
            <p:ph sz="half" idx="1"/>
            <p:extLst>
              <p:ext uri="{D42A27DB-BD31-4B8C-83A1-F6EECF244321}">
                <p14:modId xmlns:p14="http://schemas.microsoft.com/office/powerpoint/2010/main" val="3706496376"/>
              </p:ext>
            </p:extLst>
          </p:nvPr>
        </p:nvGraphicFramePr>
        <p:xfrm>
          <a:off x="704384" y="1253331"/>
          <a:ext cx="11037849" cy="4790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509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F293-7E42-2B87-21BD-B27D2E62EBFD}"/>
              </a:ext>
            </a:extLst>
          </p:cNvPr>
          <p:cNvSpPr>
            <a:spLocks noGrp="1"/>
          </p:cNvSpPr>
          <p:nvPr>
            <p:ph type="title"/>
          </p:nvPr>
        </p:nvSpPr>
        <p:spPr/>
        <p:txBody>
          <a:bodyPr/>
          <a:lstStyle/>
          <a:p>
            <a:r>
              <a:rPr lang="en-US" dirty="0"/>
              <a:t>www.medicare.gov</a:t>
            </a:r>
          </a:p>
        </p:txBody>
      </p:sp>
      <p:pic>
        <p:nvPicPr>
          <p:cNvPr id="6" name="Content Placeholder 5">
            <a:extLst>
              <a:ext uri="{FF2B5EF4-FFF2-40B4-BE49-F238E27FC236}">
                <a16:creationId xmlns:a16="http://schemas.microsoft.com/office/drawing/2014/main" id="{C2FEECC2-CFB6-827A-8EE7-9065484458BE}"/>
              </a:ext>
            </a:extLst>
          </p:cNvPr>
          <p:cNvPicPr>
            <a:picLocks noGrp="1" noChangeAspect="1"/>
          </p:cNvPicPr>
          <p:nvPr>
            <p:ph idx="1"/>
          </p:nvPr>
        </p:nvPicPr>
        <p:blipFill>
          <a:blip r:embed="rId3"/>
          <a:srcRect/>
          <a:stretch/>
        </p:blipFill>
        <p:spPr>
          <a:xfrm>
            <a:off x="634510" y="1206710"/>
            <a:ext cx="7465414" cy="5205440"/>
          </a:xfrm>
        </p:spPr>
      </p:pic>
      <p:sp>
        <p:nvSpPr>
          <p:cNvPr id="4" name="Rectangle 3">
            <a:extLst>
              <a:ext uri="{FF2B5EF4-FFF2-40B4-BE49-F238E27FC236}">
                <a16:creationId xmlns:a16="http://schemas.microsoft.com/office/drawing/2014/main" id="{F5DD8DDE-197C-E0E9-A58C-A23F7D58D53D}"/>
              </a:ext>
            </a:extLst>
          </p:cNvPr>
          <p:cNvSpPr/>
          <p:nvPr/>
        </p:nvSpPr>
        <p:spPr>
          <a:xfrm>
            <a:off x="7999729" y="289149"/>
            <a:ext cx="3893575" cy="301449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chemeClr val="tx1"/>
                </a:solidFill>
              </a:rPr>
              <a:t>Create an account </a:t>
            </a:r>
          </a:p>
          <a:p>
            <a:pPr marL="457200" indent="-457200">
              <a:buFont typeface="Arial" panose="020B0604020202020204" pitchFamily="34" charset="0"/>
              <a:buChar char="•"/>
            </a:pPr>
            <a:r>
              <a:rPr lang="en-US" sz="2800" dirty="0">
                <a:solidFill>
                  <a:schemeClr val="tx1"/>
                </a:solidFill>
              </a:rPr>
              <a:t>track claims</a:t>
            </a:r>
          </a:p>
          <a:p>
            <a:pPr marL="457200" indent="-457200">
              <a:buFont typeface="Arial" panose="020B0604020202020204" pitchFamily="34" charset="0"/>
              <a:buChar char="•"/>
            </a:pPr>
            <a:r>
              <a:rPr lang="en-US" sz="2800" dirty="0">
                <a:solidFill>
                  <a:schemeClr val="tx1"/>
                </a:solidFill>
              </a:rPr>
              <a:t>print Medicare card</a:t>
            </a:r>
          </a:p>
          <a:p>
            <a:pPr marL="457200" indent="-457200">
              <a:buFont typeface="Arial" panose="020B0604020202020204" pitchFamily="34" charset="0"/>
              <a:buChar char="•"/>
            </a:pPr>
            <a:r>
              <a:rPr lang="en-US" sz="2800" dirty="0">
                <a:solidFill>
                  <a:schemeClr val="tx1"/>
                </a:solidFill>
              </a:rPr>
              <a:t>search for providers </a:t>
            </a:r>
          </a:p>
          <a:p>
            <a:pPr marL="457200" indent="-457200">
              <a:buFont typeface="Arial" panose="020B0604020202020204" pitchFamily="34" charset="0"/>
              <a:buChar char="•"/>
            </a:pPr>
            <a:r>
              <a:rPr lang="en-US" sz="2800" dirty="0">
                <a:solidFill>
                  <a:schemeClr val="tx1"/>
                </a:solidFill>
              </a:rPr>
              <a:t>enroll in plan </a:t>
            </a:r>
            <a:r>
              <a:rPr lang="en-US" sz="2400" dirty="0">
                <a:solidFill>
                  <a:schemeClr val="tx1"/>
                </a:solidFill>
              </a:rPr>
              <a:t>(Part D or Medicare Advantage)</a:t>
            </a:r>
          </a:p>
        </p:txBody>
      </p:sp>
      <p:sp>
        <p:nvSpPr>
          <p:cNvPr id="3" name="Rectangle 2">
            <a:extLst>
              <a:ext uri="{FF2B5EF4-FFF2-40B4-BE49-F238E27FC236}">
                <a16:creationId xmlns:a16="http://schemas.microsoft.com/office/drawing/2014/main" id="{978700D5-7764-C9BE-6ABE-5CC50C895044}"/>
              </a:ext>
            </a:extLst>
          </p:cNvPr>
          <p:cNvSpPr/>
          <p:nvPr/>
        </p:nvSpPr>
        <p:spPr>
          <a:xfrm>
            <a:off x="8332267" y="3429000"/>
            <a:ext cx="3478708" cy="2202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1B449F"/>
                </a:solidFill>
              </a:rPr>
              <a:t>You can also find detailed benefit documents for all drug &amp; MA plans</a:t>
            </a:r>
            <a:endParaRPr lang="en-US" sz="2800" i="1" dirty="0">
              <a:solidFill>
                <a:srgbClr val="1B449F"/>
              </a:solidFill>
            </a:endParaRPr>
          </a:p>
        </p:txBody>
      </p:sp>
    </p:spTree>
    <p:extLst>
      <p:ext uri="{BB962C8B-B14F-4D97-AF65-F5344CB8AC3E}">
        <p14:creationId xmlns:p14="http://schemas.microsoft.com/office/powerpoint/2010/main" val="402528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64B0-A40D-B3BC-EE10-1B408053B888}"/>
              </a:ext>
            </a:extLst>
          </p:cNvPr>
          <p:cNvSpPr>
            <a:spLocks noGrp="1"/>
          </p:cNvSpPr>
          <p:nvPr>
            <p:ph type="title"/>
          </p:nvPr>
        </p:nvSpPr>
        <p:spPr>
          <a:xfrm>
            <a:off x="727586" y="171162"/>
            <a:ext cx="10289457" cy="1325563"/>
          </a:xfrm>
        </p:spPr>
        <p:txBody>
          <a:bodyPr/>
          <a:lstStyle/>
          <a:p>
            <a:r>
              <a:rPr lang="en-US" dirty="0"/>
              <a:t>Agenda</a:t>
            </a:r>
          </a:p>
        </p:txBody>
      </p:sp>
      <p:graphicFrame>
        <p:nvGraphicFramePr>
          <p:cNvPr id="5" name="Content Placeholder 2">
            <a:extLst>
              <a:ext uri="{FF2B5EF4-FFF2-40B4-BE49-F238E27FC236}">
                <a16:creationId xmlns:a16="http://schemas.microsoft.com/office/drawing/2014/main" id="{F8B94988-701C-3ABF-E189-A509C9DC851D}"/>
              </a:ext>
            </a:extLst>
          </p:cNvPr>
          <p:cNvGraphicFramePr>
            <a:graphicFrameLocks noGrp="1"/>
          </p:cNvGraphicFramePr>
          <p:nvPr>
            <p:ph idx="1"/>
            <p:extLst>
              <p:ext uri="{D42A27DB-BD31-4B8C-83A1-F6EECF244321}">
                <p14:modId xmlns:p14="http://schemas.microsoft.com/office/powerpoint/2010/main" val="2724708879"/>
              </p:ext>
            </p:extLst>
          </p:nvPr>
        </p:nvGraphicFramePr>
        <p:xfrm>
          <a:off x="727587" y="1268361"/>
          <a:ext cx="10289457" cy="4355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069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F293-7E42-2B87-21BD-B27D2E62EBFD}"/>
              </a:ext>
            </a:extLst>
          </p:cNvPr>
          <p:cNvSpPr>
            <a:spLocks noGrp="1"/>
          </p:cNvSpPr>
          <p:nvPr>
            <p:ph type="title"/>
          </p:nvPr>
        </p:nvSpPr>
        <p:spPr/>
        <p:txBody>
          <a:bodyPr/>
          <a:lstStyle/>
          <a:p>
            <a:r>
              <a:rPr lang="en-US" b="0" dirty="0">
                <a:latin typeface="Britannic Bold" panose="020B0903060703020204" pitchFamily="34" charset="0"/>
              </a:rPr>
              <a:t>Questions about what Medicare covers?  </a:t>
            </a:r>
            <a:endParaRPr lang="en-US" dirty="0"/>
          </a:p>
        </p:txBody>
      </p:sp>
      <p:pic>
        <p:nvPicPr>
          <p:cNvPr id="6" name="Content Placeholder 5">
            <a:extLst>
              <a:ext uri="{FF2B5EF4-FFF2-40B4-BE49-F238E27FC236}">
                <a16:creationId xmlns:a16="http://schemas.microsoft.com/office/drawing/2014/main" id="{C2FEECC2-CFB6-827A-8EE7-9065484458BE}"/>
              </a:ext>
            </a:extLst>
          </p:cNvPr>
          <p:cNvPicPr>
            <a:picLocks noGrp="1" noChangeAspect="1"/>
          </p:cNvPicPr>
          <p:nvPr>
            <p:ph idx="1"/>
          </p:nvPr>
        </p:nvPicPr>
        <p:blipFill>
          <a:blip r:embed="rId3"/>
          <a:srcRect/>
          <a:stretch/>
        </p:blipFill>
        <p:spPr>
          <a:xfrm>
            <a:off x="868819" y="1364974"/>
            <a:ext cx="7465414" cy="5205440"/>
          </a:xfrm>
        </p:spPr>
      </p:pic>
      <p:sp>
        <p:nvSpPr>
          <p:cNvPr id="4" name="Rectangle 3">
            <a:extLst>
              <a:ext uri="{FF2B5EF4-FFF2-40B4-BE49-F238E27FC236}">
                <a16:creationId xmlns:a16="http://schemas.microsoft.com/office/drawing/2014/main" id="{F5DD8DDE-197C-E0E9-A58C-A23F7D58D53D}"/>
              </a:ext>
            </a:extLst>
          </p:cNvPr>
          <p:cNvSpPr/>
          <p:nvPr/>
        </p:nvSpPr>
        <p:spPr>
          <a:xfrm>
            <a:off x="6574222" y="1496725"/>
            <a:ext cx="5283262" cy="1551846"/>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www.medicare.gov/coverage</a:t>
            </a:r>
          </a:p>
        </p:txBody>
      </p:sp>
    </p:spTree>
    <p:extLst>
      <p:ext uri="{BB962C8B-B14F-4D97-AF65-F5344CB8AC3E}">
        <p14:creationId xmlns:p14="http://schemas.microsoft.com/office/powerpoint/2010/main" val="3905815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D2CB99-6313-5278-2AEF-182D1EF8C21B}"/>
              </a:ext>
            </a:extLst>
          </p:cNvPr>
          <p:cNvSpPr>
            <a:spLocks noGrp="1"/>
          </p:cNvSpPr>
          <p:nvPr>
            <p:ph type="title"/>
          </p:nvPr>
        </p:nvSpPr>
        <p:spPr>
          <a:xfrm>
            <a:off x="254000" y="129970"/>
            <a:ext cx="4100922" cy="1408471"/>
          </a:xfrm>
        </p:spPr>
        <p:txBody>
          <a:bodyPr>
            <a:noAutofit/>
          </a:bodyPr>
          <a:lstStyle/>
          <a:p>
            <a:r>
              <a:rPr lang="en-US" sz="4400" b="0" dirty="0">
                <a:latin typeface="Britannic Bold" panose="020B0903060703020204" pitchFamily="34" charset="0"/>
              </a:rPr>
              <a:t>Iowa SHIIP-SMP is here for you!</a:t>
            </a:r>
          </a:p>
        </p:txBody>
      </p:sp>
      <p:pic>
        <p:nvPicPr>
          <p:cNvPr id="9" name="Picture Placeholder 8" descr="A screenshot of a website&#10;&#10;Description automatically generated">
            <a:extLst>
              <a:ext uri="{FF2B5EF4-FFF2-40B4-BE49-F238E27FC236}">
                <a16:creationId xmlns:a16="http://schemas.microsoft.com/office/drawing/2014/main" id="{A0DCF71C-62EF-26DD-331D-644FA1AAACEA}"/>
              </a:ext>
            </a:extLst>
          </p:cNvPr>
          <p:cNvPicPr>
            <a:picLocks noGrp="1" noChangeAspect="1"/>
          </p:cNvPicPr>
          <p:nvPr>
            <p:ph type="pic" idx="1"/>
          </p:nvPr>
        </p:nvPicPr>
        <p:blipFill>
          <a:blip r:embed="rId3"/>
          <a:srcRect l="8003" r="8003"/>
          <a:stretch>
            <a:fillRect/>
          </a:stretch>
        </p:blipFill>
        <p:spPr>
          <a:xfrm>
            <a:off x="5227983" y="0"/>
            <a:ext cx="6964018" cy="5498851"/>
          </a:xfrm>
        </p:spPr>
      </p:pic>
      <p:sp>
        <p:nvSpPr>
          <p:cNvPr id="7" name="Text Placeholder 6">
            <a:extLst>
              <a:ext uri="{FF2B5EF4-FFF2-40B4-BE49-F238E27FC236}">
                <a16:creationId xmlns:a16="http://schemas.microsoft.com/office/drawing/2014/main" id="{55F9CCB0-2DDB-B74B-F93C-C10BB29C4EDE}"/>
              </a:ext>
            </a:extLst>
          </p:cNvPr>
          <p:cNvSpPr>
            <a:spLocks noGrp="1"/>
          </p:cNvSpPr>
          <p:nvPr>
            <p:ph type="body" sz="half" idx="2"/>
          </p:nvPr>
        </p:nvSpPr>
        <p:spPr>
          <a:xfrm>
            <a:off x="404336" y="1510227"/>
            <a:ext cx="4823647" cy="4797836"/>
          </a:xfrm>
        </p:spPr>
        <p:txBody>
          <a:bodyPr>
            <a:noAutofit/>
          </a:bodyPr>
          <a:lstStyle/>
          <a:p>
            <a:r>
              <a:rPr lang="en-US" sz="3600" b="1" dirty="0">
                <a:solidFill>
                  <a:srgbClr val="1B449F"/>
                </a:solidFill>
              </a:rPr>
              <a:t>Call our statewide consumer line </a:t>
            </a:r>
          </a:p>
          <a:p>
            <a:r>
              <a:rPr lang="en-US" sz="2800" dirty="0">
                <a:highlight>
                  <a:srgbClr val="FFFF00"/>
                </a:highlight>
              </a:rPr>
              <a:t>1-800-351-4664</a:t>
            </a:r>
          </a:p>
          <a:p>
            <a:endParaRPr lang="en-US" sz="2800" dirty="0"/>
          </a:p>
          <a:p>
            <a:r>
              <a:rPr lang="en-US" sz="3600" b="1" dirty="0">
                <a:solidFill>
                  <a:srgbClr val="1B449F"/>
                </a:solidFill>
              </a:rPr>
              <a:t>Visit our website at </a:t>
            </a:r>
            <a:r>
              <a:rPr lang="en-US" sz="3600" b="1" dirty="0">
                <a:solidFill>
                  <a:srgbClr val="1B449F"/>
                </a:solidFill>
                <a:hlinkClick r:id="rId4" action="ppaction://hlinkfile">
                  <a:extLst>
                    <a:ext uri="{A12FA001-AC4F-418D-AE19-62706E023703}">
                      <ahyp:hlinkClr xmlns:ahyp="http://schemas.microsoft.com/office/drawing/2018/hyperlinkcolor" val="tx"/>
                    </a:ext>
                  </a:extLst>
                </a:hlinkClick>
              </a:rPr>
              <a:t>shiip.iowa.gov </a:t>
            </a:r>
            <a:endParaRPr lang="en-US" sz="3600" b="1" dirty="0">
              <a:solidFill>
                <a:srgbClr val="1B449F"/>
              </a:solidFill>
            </a:endParaRPr>
          </a:p>
          <a:p>
            <a:pPr marL="285750" indent="-285750">
              <a:lnSpc>
                <a:spcPct val="100000"/>
              </a:lnSpc>
              <a:buFont typeface="Arial" panose="020B0604020202020204" pitchFamily="34" charset="0"/>
              <a:buChar char="•"/>
            </a:pPr>
            <a:r>
              <a:rPr lang="en-US" sz="2800" dirty="0"/>
              <a:t>Find your local site (“Find a counselor”)</a:t>
            </a:r>
          </a:p>
          <a:p>
            <a:pPr marL="285750" indent="-285750">
              <a:lnSpc>
                <a:spcPct val="100000"/>
              </a:lnSpc>
              <a:buFont typeface="Arial" panose="020B0604020202020204" pitchFamily="34" charset="0"/>
              <a:buChar char="•"/>
            </a:pPr>
            <a:r>
              <a:rPr lang="en-US" sz="2800" dirty="0"/>
              <a:t>Read more about Medicare coverage (“Find Resources”)</a:t>
            </a:r>
          </a:p>
        </p:txBody>
      </p:sp>
    </p:spTree>
    <p:extLst>
      <p:ext uri="{BB962C8B-B14F-4D97-AF65-F5344CB8AC3E}">
        <p14:creationId xmlns:p14="http://schemas.microsoft.com/office/powerpoint/2010/main" val="2410898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D2CB99-6313-5278-2AEF-182D1EF8C21B}"/>
              </a:ext>
            </a:extLst>
          </p:cNvPr>
          <p:cNvSpPr>
            <a:spLocks noGrp="1"/>
          </p:cNvSpPr>
          <p:nvPr>
            <p:ph type="title"/>
          </p:nvPr>
        </p:nvSpPr>
        <p:spPr>
          <a:xfrm>
            <a:off x="382588" y="272845"/>
            <a:ext cx="4100922" cy="1408471"/>
          </a:xfrm>
        </p:spPr>
        <p:txBody>
          <a:bodyPr>
            <a:noAutofit/>
          </a:bodyPr>
          <a:lstStyle/>
          <a:p>
            <a:r>
              <a:rPr lang="en-US" sz="4400" b="0" dirty="0">
                <a:latin typeface="Britannic Bold" panose="020B0903060703020204" pitchFamily="34" charset="0"/>
              </a:rPr>
              <a:t>Iowa SHIIP-SMP is here for you!</a:t>
            </a:r>
          </a:p>
        </p:txBody>
      </p:sp>
      <p:pic>
        <p:nvPicPr>
          <p:cNvPr id="9" name="Picture Placeholder 8">
            <a:extLst>
              <a:ext uri="{FF2B5EF4-FFF2-40B4-BE49-F238E27FC236}">
                <a16:creationId xmlns:a16="http://schemas.microsoft.com/office/drawing/2014/main" id="{A0DCF71C-62EF-26DD-331D-644FA1AAACEA}"/>
              </a:ext>
            </a:extLst>
          </p:cNvPr>
          <p:cNvPicPr>
            <a:picLocks noGrp="1" noChangeAspect="1"/>
          </p:cNvPicPr>
          <p:nvPr>
            <p:ph type="pic" idx="1"/>
          </p:nvPr>
        </p:nvPicPr>
        <p:blipFill>
          <a:blip r:embed="rId3"/>
          <a:srcRect t="1782" b="1782"/>
          <a:stretch/>
        </p:blipFill>
        <p:spPr>
          <a:xfrm>
            <a:off x="5090685" y="0"/>
            <a:ext cx="7101315" cy="5857461"/>
          </a:xfrm>
        </p:spPr>
      </p:pic>
      <p:sp>
        <p:nvSpPr>
          <p:cNvPr id="7" name="Text Placeholder 6">
            <a:extLst>
              <a:ext uri="{FF2B5EF4-FFF2-40B4-BE49-F238E27FC236}">
                <a16:creationId xmlns:a16="http://schemas.microsoft.com/office/drawing/2014/main" id="{55F9CCB0-2DDB-B74B-F93C-C10BB29C4EDE}"/>
              </a:ext>
            </a:extLst>
          </p:cNvPr>
          <p:cNvSpPr>
            <a:spLocks noGrp="1"/>
          </p:cNvSpPr>
          <p:nvPr>
            <p:ph type="body" sz="half" idx="2"/>
          </p:nvPr>
        </p:nvSpPr>
        <p:spPr>
          <a:xfrm>
            <a:off x="466930" y="1917289"/>
            <a:ext cx="4141767" cy="4530807"/>
          </a:xfrm>
        </p:spPr>
        <p:txBody>
          <a:bodyPr>
            <a:noAutofit/>
          </a:bodyPr>
          <a:lstStyle/>
          <a:p>
            <a:r>
              <a:rPr lang="en-US" sz="3600" b="1" dirty="0">
                <a:solidFill>
                  <a:srgbClr val="1B449F"/>
                </a:solidFill>
              </a:rPr>
              <a:t>Subscribe to our newsletter</a:t>
            </a:r>
          </a:p>
          <a:p>
            <a:endParaRPr lang="en-US" sz="2800" b="1" dirty="0"/>
          </a:p>
          <a:p>
            <a:r>
              <a:rPr lang="en-US" sz="2800" dirty="0"/>
              <a:t>Go to </a:t>
            </a:r>
            <a:r>
              <a:rPr lang="en-US" sz="2800" b="1" dirty="0">
                <a:solidFill>
                  <a:srgbClr val="1B449F"/>
                </a:solidFill>
                <a:hlinkClick r:id="rId4">
                  <a:extLst>
                    <a:ext uri="{A12FA001-AC4F-418D-AE19-62706E023703}">
                      <ahyp:hlinkClr xmlns:ahyp="http://schemas.microsoft.com/office/drawing/2018/hyperlinkcolor" val="tx"/>
                    </a:ext>
                  </a:extLst>
                </a:hlinkClick>
              </a:rPr>
              <a:t>shiip.iowa.gov/contact</a:t>
            </a:r>
            <a:endParaRPr lang="en-US" sz="2800" b="1" dirty="0">
              <a:solidFill>
                <a:srgbClr val="1B449F"/>
              </a:solidFill>
            </a:endParaRPr>
          </a:p>
          <a:p>
            <a:endParaRPr lang="en-US" sz="2800" b="1" i="1" dirty="0"/>
          </a:p>
          <a:p>
            <a:r>
              <a:rPr lang="en-US" sz="2800" b="1" i="1" dirty="0"/>
              <a:t>Scroll to the bottom and sign up for our email notifications</a:t>
            </a:r>
          </a:p>
        </p:txBody>
      </p:sp>
    </p:spTree>
    <p:extLst>
      <p:ext uri="{BB962C8B-B14F-4D97-AF65-F5344CB8AC3E}">
        <p14:creationId xmlns:p14="http://schemas.microsoft.com/office/powerpoint/2010/main" val="2579765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D2CB99-6313-5278-2AEF-182D1EF8C21B}"/>
              </a:ext>
            </a:extLst>
          </p:cNvPr>
          <p:cNvSpPr>
            <a:spLocks noGrp="1"/>
          </p:cNvSpPr>
          <p:nvPr>
            <p:ph type="title"/>
          </p:nvPr>
        </p:nvSpPr>
        <p:spPr>
          <a:xfrm>
            <a:off x="382588" y="272845"/>
            <a:ext cx="4100922" cy="1408471"/>
          </a:xfrm>
        </p:spPr>
        <p:txBody>
          <a:bodyPr>
            <a:noAutofit/>
          </a:bodyPr>
          <a:lstStyle/>
          <a:p>
            <a:r>
              <a:rPr lang="en-US" sz="4400" b="0" dirty="0">
                <a:latin typeface="Britannic Bold" panose="020B0903060703020204" pitchFamily="34" charset="0"/>
              </a:rPr>
              <a:t>Iowa SHIIP-SMP is here for you!</a:t>
            </a:r>
          </a:p>
        </p:txBody>
      </p:sp>
      <p:pic>
        <p:nvPicPr>
          <p:cNvPr id="9" name="Picture Placeholder 8">
            <a:extLst>
              <a:ext uri="{FF2B5EF4-FFF2-40B4-BE49-F238E27FC236}">
                <a16:creationId xmlns:a16="http://schemas.microsoft.com/office/drawing/2014/main" id="{A0DCF71C-62EF-26DD-331D-644FA1AAACEA}"/>
              </a:ext>
            </a:extLst>
          </p:cNvPr>
          <p:cNvPicPr>
            <a:picLocks noGrp="1" noChangeAspect="1"/>
          </p:cNvPicPr>
          <p:nvPr>
            <p:ph type="pic" idx="1"/>
          </p:nvPr>
        </p:nvPicPr>
        <p:blipFill rotWithShape="1">
          <a:blip r:embed="rId3"/>
          <a:srcRect t="7487" b="26206"/>
          <a:stretch/>
        </p:blipFill>
        <p:spPr>
          <a:xfrm>
            <a:off x="5090685" y="0"/>
            <a:ext cx="7101315" cy="5857461"/>
          </a:xfrm>
        </p:spPr>
      </p:pic>
      <p:sp>
        <p:nvSpPr>
          <p:cNvPr id="7" name="Text Placeholder 6">
            <a:extLst>
              <a:ext uri="{FF2B5EF4-FFF2-40B4-BE49-F238E27FC236}">
                <a16:creationId xmlns:a16="http://schemas.microsoft.com/office/drawing/2014/main" id="{55F9CCB0-2DDB-B74B-F93C-C10BB29C4EDE}"/>
              </a:ext>
            </a:extLst>
          </p:cNvPr>
          <p:cNvSpPr>
            <a:spLocks noGrp="1"/>
          </p:cNvSpPr>
          <p:nvPr>
            <p:ph type="body" sz="half" idx="2"/>
          </p:nvPr>
        </p:nvSpPr>
        <p:spPr>
          <a:xfrm>
            <a:off x="466930" y="1917289"/>
            <a:ext cx="4141767" cy="4530807"/>
          </a:xfrm>
        </p:spPr>
        <p:txBody>
          <a:bodyPr>
            <a:noAutofit/>
          </a:bodyPr>
          <a:lstStyle/>
          <a:p>
            <a:r>
              <a:rPr lang="en-US" sz="3600" b="1" dirty="0">
                <a:solidFill>
                  <a:srgbClr val="1B449F"/>
                </a:solidFill>
              </a:rPr>
              <a:t>Follow our Facebook page</a:t>
            </a:r>
          </a:p>
          <a:p>
            <a:endParaRPr lang="en-US" sz="2800" b="1" dirty="0"/>
          </a:p>
          <a:p>
            <a:pPr marL="457200" indent="-457200">
              <a:buFont typeface="Arial" panose="020B0604020202020204" pitchFamily="34" charset="0"/>
              <a:buChar char="•"/>
            </a:pPr>
            <a:r>
              <a:rPr lang="en-US" sz="2800" dirty="0"/>
              <a:t>avoiding fraud </a:t>
            </a:r>
          </a:p>
          <a:p>
            <a:pPr marL="457200" indent="-457200">
              <a:buFont typeface="Arial" panose="020B0604020202020204" pitchFamily="34" charset="0"/>
              <a:buChar char="•"/>
            </a:pPr>
            <a:r>
              <a:rPr lang="en-US" sz="2800" dirty="0"/>
              <a:t>enrollment periods</a:t>
            </a:r>
          </a:p>
          <a:p>
            <a:pPr marL="457200" indent="-457200">
              <a:buFont typeface="Arial" panose="020B0604020202020204" pitchFamily="34" charset="0"/>
              <a:buChar char="•"/>
            </a:pPr>
            <a:r>
              <a:rPr lang="en-US" sz="2800" dirty="0"/>
              <a:t>preventive benefits</a:t>
            </a:r>
          </a:p>
          <a:p>
            <a:r>
              <a:rPr lang="en-US" sz="2800" dirty="0"/>
              <a:t>	</a:t>
            </a:r>
            <a:r>
              <a:rPr lang="en-US" sz="2800" b="1" i="1" dirty="0"/>
              <a:t>… and more!</a:t>
            </a:r>
          </a:p>
        </p:txBody>
      </p:sp>
    </p:spTree>
    <p:extLst>
      <p:ext uri="{BB962C8B-B14F-4D97-AF65-F5344CB8AC3E}">
        <p14:creationId xmlns:p14="http://schemas.microsoft.com/office/powerpoint/2010/main" val="3211278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86E4E2F-0349-A865-36A4-EC5B327C922D}"/>
              </a:ext>
            </a:extLst>
          </p:cNvPr>
          <p:cNvSpPr/>
          <p:nvPr/>
        </p:nvSpPr>
        <p:spPr>
          <a:xfrm>
            <a:off x="1436738" y="1165123"/>
            <a:ext cx="9733936" cy="42622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42DF43-387F-D545-C70D-895C1BBC8B28}"/>
              </a:ext>
            </a:extLst>
          </p:cNvPr>
          <p:cNvSpPr txBox="1"/>
          <p:nvPr/>
        </p:nvSpPr>
        <p:spPr>
          <a:xfrm>
            <a:off x="1885334" y="1843548"/>
            <a:ext cx="8630266" cy="2246769"/>
          </a:xfrm>
          <a:prstGeom prst="rect">
            <a:avLst/>
          </a:prstGeom>
          <a:noFill/>
        </p:spPr>
        <p:txBody>
          <a:bodyPr wrap="square">
            <a:spAutoFit/>
          </a:bodyPr>
          <a:lstStyle/>
          <a:p>
            <a:pPr algn="ctr"/>
            <a:r>
              <a:rPr lang="en-US" sz="4800" b="0" dirty="0">
                <a:solidFill>
                  <a:schemeClr val="accent2"/>
                </a:solidFill>
                <a:latin typeface="Britannic Bold" panose="020B0903060703020204" pitchFamily="34" charset="0"/>
              </a:rPr>
              <a:t>Your local SHIIP-SMP site</a:t>
            </a:r>
            <a:br>
              <a:rPr lang="en-US" sz="4600" kern="1200" dirty="0">
                <a:solidFill>
                  <a:schemeClr val="tx1"/>
                </a:solidFill>
                <a:latin typeface="+mj-lt"/>
                <a:ea typeface="+mj-ea"/>
                <a:cs typeface="+mj-cs"/>
              </a:rPr>
            </a:br>
            <a:r>
              <a:rPr lang="en-US" sz="4600" kern="1200" dirty="0">
                <a:solidFill>
                  <a:schemeClr val="tx1"/>
                </a:solidFill>
                <a:latin typeface="+mj-lt"/>
                <a:ea typeface="+mj-ea"/>
                <a:cs typeface="+mj-cs"/>
              </a:rPr>
              <a:t> </a:t>
            </a:r>
            <a:br>
              <a:rPr lang="en-US" sz="4600" kern="1200" dirty="0">
                <a:solidFill>
                  <a:schemeClr val="tx1"/>
                </a:solidFill>
                <a:latin typeface="+mj-lt"/>
                <a:ea typeface="+mj-ea"/>
                <a:cs typeface="+mj-cs"/>
              </a:rPr>
            </a:br>
            <a:r>
              <a:rPr lang="en-US" sz="4600" kern="1200" dirty="0">
                <a:solidFill>
                  <a:schemeClr val="bg1"/>
                </a:solidFill>
                <a:latin typeface="+mj-lt"/>
                <a:ea typeface="+mj-ea"/>
                <a:cs typeface="+mj-cs"/>
              </a:rPr>
              <a:t>[enter your information here]</a:t>
            </a:r>
            <a:endParaRPr lang="en-US" sz="4600" dirty="0">
              <a:solidFill>
                <a:schemeClr val="bg1"/>
              </a:solidFill>
            </a:endParaRPr>
          </a:p>
        </p:txBody>
      </p:sp>
    </p:spTree>
    <p:extLst>
      <p:ext uri="{BB962C8B-B14F-4D97-AF65-F5344CB8AC3E}">
        <p14:creationId xmlns:p14="http://schemas.microsoft.com/office/powerpoint/2010/main" val="1658142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237747" y="793037"/>
            <a:ext cx="5662864" cy="4789616"/>
          </a:xfrm>
          <a:noFill/>
        </p:spPr>
        <p:txBody>
          <a:bodyPr>
            <a:noAutofit/>
          </a:bodyPr>
          <a:lstStyle/>
          <a:p>
            <a:br>
              <a:rPr lang="en-US" dirty="0">
                <a:solidFill>
                  <a:srgbClr val="FF9900"/>
                </a:solidFill>
              </a:rPr>
            </a:br>
            <a:r>
              <a:rPr lang="en-US" dirty="0">
                <a:solidFill>
                  <a:srgbClr val="FF6600"/>
                </a:solidFill>
              </a:rPr>
              <a:t>We would love for you to join the </a:t>
            </a:r>
            <a:r>
              <a:rPr lang="en-US" dirty="0">
                <a:solidFill>
                  <a:srgbClr val="1B449F"/>
                </a:solidFill>
              </a:rPr>
              <a:t>SHIIP-SMP</a:t>
            </a:r>
            <a:r>
              <a:rPr lang="en-US" dirty="0">
                <a:solidFill>
                  <a:srgbClr val="FF9900"/>
                </a:solidFill>
              </a:rPr>
              <a:t> </a:t>
            </a:r>
            <a:r>
              <a:rPr lang="en-US" dirty="0">
                <a:solidFill>
                  <a:srgbClr val="FF6600"/>
                </a:solidFill>
              </a:rPr>
              <a:t>program.</a:t>
            </a:r>
            <a:br>
              <a:rPr lang="en-US" dirty="0">
                <a:solidFill>
                  <a:srgbClr val="FF9900"/>
                </a:solidFill>
              </a:rPr>
            </a:br>
            <a:br>
              <a:rPr lang="en-US" dirty="0">
                <a:solidFill>
                  <a:srgbClr val="FF9900"/>
                </a:solidFill>
              </a:rPr>
            </a:br>
            <a:r>
              <a:rPr lang="en-US" dirty="0">
                <a:solidFill>
                  <a:srgbClr val="FF6600"/>
                </a:solidFill>
              </a:rPr>
              <a:t>Please come </a:t>
            </a:r>
            <a:r>
              <a:rPr lang="en-US" dirty="0">
                <a:solidFill>
                  <a:srgbClr val="1B449F"/>
                </a:solidFill>
              </a:rPr>
              <a:t>talk to me </a:t>
            </a:r>
            <a:r>
              <a:rPr lang="en-US" dirty="0">
                <a:solidFill>
                  <a:srgbClr val="FF6600"/>
                </a:solidFill>
              </a:rPr>
              <a:t>about being a volunteer!    </a:t>
            </a:r>
          </a:p>
        </p:txBody>
      </p:sp>
      <p:pic>
        <p:nvPicPr>
          <p:cNvPr id="4" name="Picture 3"/>
          <p:cNvPicPr>
            <a:picLocks noChangeAspect="1"/>
          </p:cNvPicPr>
          <p:nvPr/>
        </p:nvPicPr>
        <p:blipFill>
          <a:blip r:embed="rId5"/>
          <a:srcRect/>
          <a:stretch/>
        </p:blipFill>
        <p:spPr>
          <a:xfrm>
            <a:off x="682103" y="1485355"/>
            <a:ext cx="4097298" cy="4097298"/>
          </a:xfrm>
          <a:prstGeom prst="rect">
            <a:avLst/>
          </a:prstGeom>
        </p:spPr>
      </p:pic>
    </p:spTree>
    <p:custDataLst>
      <p:tags r:id="rId1"/>
    </p:custDataLst>
    <p:extLst>
      <p:ext uri="{BB962C8B-B14F-4D97-AF65-F5344CB8AC3E}">
        <p14:creationId xmlns:p14="http://schemas.microsoft.com/office/powerpoint/2010/main" val="4209728677"/>
      </p:ext>
    </p:extLst>
  </p:cSld>
  <p:clrMapOvr>
    <a:masterClrMapping/>
  </p:clrMapOvr>
  <mc:AlternateContent xmlns:mc="http://schemas.openxmlformats.org/markup-compatibility/2006" xmlns:p14="http://schemas.microsoft.com/office/powerpoint/2010/main">
    <mc:Choice Requires="p14">
      <p:transition spd="slow" p14:dur="2000" advTm="23184"/>
    </mc:Choice>
    <mc:Fallback xmlns="">
      <p:transition spd="slow" advTm="2318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9242-5A84-4DBD-9C75-44B94E59B473}"/>
              </a:ext>
            </a:extLst>
          </p:cNvPr>
          <p:cNvSpPr>
            <a:spLocks noGrp="1"/>
          </p:cNvSpPr>
          <p:nvPr>
            <p:ph type="ctrTitle"/>
          </p:nvPr>
        </p:nvSpPr>
        <p:spPr>
          <a:xfrm>
            <a:off x="560439" y="1312607"/>
            <a:ext cx="5287911" cy="2462980"/>
          </a:xfrm>
        </p:spPr>
        <p:txBody>
          <a:bodyPr>
            <a:normAutofit/>
          </a:bodyPr>
          <a:lstStyle/>
          <a:p>
            <a:r>
              <a:rPr lang="en-US" dirty="0">
                <a:solidFill>
                  <a:srgbClr val="1B449F"/>
                </a:solidFill>
              </a:rPr>
              <a:t>Questions?</a:t>
            </a:r>
          </a:p>
        </p:txBody>
      </p:sp>
    </p:spTree>
    <p:extLst>
      <p:ext uri="{BB962C8B-B14F-4D97-AF65-F5344CB8AC3E}">
        <p14:creationId xmlns:p14="http://schemas.microsoft.com/office/powerpoint/2010/main" val="2740984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31304" y="600532"/>
            <a:ext cx="3790122" cy="2538281"/>
          </a:xfrm>
        </p:spPr>
        <p:txBody>
          <a:bodyPr>
            <a:noAutofit/>
          </a:bodyPr>
          <a:lstStyle/>
          <a:p>
            <a:r>
              <a:rPr lang="en-US" dirty="0">
                <a:solidFill>
                  <a:srgbClr val="1B449F"/>
                </a:solidFill>
              </a:rPr>
              <a:t>One last thing: </a:t>
            </a:r>
            <a:r>
              <a:rPr lang="en-US" dirty="0">
                <a:solidFill>
                  <a:srgbClr val="FF6600"/>
                </a:solidFill>
              </a:rPr>
              <a:t>Please fill out evaluation</a:t>
            </a:r>
          </a:p>
        </p:txBody>
      </p:sp>
      <p:pic>
        <p:nvPicPr>
          <p:cNvPr id="3" name="Picture 2">
            <a:extLst>
              <a:ext uri="{FF2B5EF4-FFF2-40B4-BE49-F238E27FC236}">
                <a16:creationId xmlns:a16="http://schemas.microsoft.com/office/drawing/2014/main" id="{09049DEF-A19D-4E01-832B-AFBE7AEAEC62}"/>
              </a:ext>
            </a:extLst>
          </p:cNvPr>
          <p:cNvPicPr>
            <a:picLocks noChangeAspect="1"/>
          </p:cNvPicPr>
          <p:nvPr/>
        </p:nvPicPr>
        <p:blipFill rotWithShape="1">
          <a:blip r:embed="rId5"/>
          <a:srcRect l="2608" t="2877" r="3961"/>
          <a:stretch/>
        </p:blipFill>
        <p:spPr>
          <a:xfrm>
            <a:off x="4643941" y="292083"/>
            <a:ext cx="4686167" cy="5338008"/>
          </a:xfrm>
          <a:prstGeom prst="rect">
            <a:avLst/>
          </a:prstGeom>
          <a:ln w="38100">
            <a:solidFill>
              <a:schemeClr val="tx1"/>
            </a:solidFill>
          </a:ln>
        </p:spPr>
      </p:pic>
    </p:spTree>
    <p:custDataLst>
      <p:tags r:id="rId1"/>
    </p:custDataLst>
    <p:extLst>
      <p:ext uri="{BB962C8B-B14F-4D97-AF65-F5344CB8AC3E}">
        <p14:creationId xmlns:p14="http://schemas.microsoft.com/office/powerpoint/2010/main" val="4007600239"/>
      </p:ext>
    </p:extLst>
  </p:cSld>
  <p:clrMapOvr>
    <a:masterClrMapping/>
  </p:clrMapOvr>
  <mc:AlternateContent xmlns:mc="http://schemas.openxmlformats.org/markup-compatibility/2006" xmlns:p14="http://schemas.microsoft.com/office/powerpoint/2010/main">
    <mc:Choice Requires="p14">
      <p:transition spd="slow" p14:dur="2000" advTm="23184"/>
    </mc:Choice>
    <mc:Fallback xmlns="">
      <p:transition spd="slow" advTm="23184"/>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9242-5A84-4DBD-9C75-44B94E59B473}"/>
              </a:ext>
            </a:extLst>
          </p:cNvPr>
          <p:cNvSpPr>
            <a:spLocks noGrp="1"/>
          </p:cNvSpPr>
          <p:nvPr>
            <p:ph type="ctrTitle"/>
          </p:nvPr>
        </p:nvSpPr>
        <p:spPr>
          <a:xfrm>
            <a:off x="560439" y="1312607"/>
            <a:ext cx="5287911" cy="2462980"/>
          </a:xfrm>
        </p:spPr>
        <p:txBody>
          <a:bodyPr>
            <a:normAutofit/>
          </a:bodyPr>
          <a:lstStyle/>
          <a:p>
            <a:r>
              <a:rPr lang="en-US" dirty="0">
                <a:solidFill>
                  <a:srgbClr val="1B449F"/>
                </a:solidFill>
              </a:rPr>
              <a:t>Thank you!</a:t>
            </a:r>
          </a:p>
        </p:txBody>
      </p:sp>
    </p:spTree>
    <p:extLst>
      <p:ext uri="{BB962C8B-B14F-4D97-AF65-F5344CB8AC3E}">
        <p14:creationId xmlns:p14="http://schemas.microsoft.com/office/powerpoint/2010/main" val="212275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101FBE43-C1F4-B73B-DDBD-E25D0CC77957}"/>
              </a:ext>
            </a:extLst>
          </p:cNvPr>
          <p:cNvSpPr>
            <a:spLocks noGrp="1"/>
          </p:cNvSpPr>
          <p:nvPr>
            <p:ph type="title"/>
          </p:nvPr>
        </p:nvSpPr>
        <p:spPr>
          <a:xfrm>
            <a:off x="398206" y="2776538"/>
            <a:ext cx="11577484" cy="1381188"/>
          </a:xfrm>
        </p:spPr>
        <p:txBody>
          <a:bodyPr vert="horz" lIns="91440" tIns="45720" rIns="91440" bIns="45720" rtlCol="0" anchor="ctr">
            <a:noAutofit/>
          </a:bodyPr>
          <a:lstStyle/>
          <a:p>
            <a:pPr algn="ctr"/>
            <a:r>
              <a:rPr lang="en-US" kern="1200" dirty="0">
                <a:solidFill>
                  <a:srgbClr val="1B449F"/>
                </a:solidFill>
              </a:rPr>
              <a:t>Explain Medicare coverage</a:t>
            </a:r>
          </a:p>
        </p:txBody>
      </p:sp>
    </p:spTree>
    <p:extLst>
      <p:ext uri="{BB962C8B-B14F-4D97-AF65-F5344CB8AC3E}">
        <p14:creationId xmlns:p14="http://schemas.microsoft.com/office/powerpoint/2010/main" val="84803494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FDB4D0-DE87-CC86-15DB-DC48897CCE96}"/>
              </a:ext>
            </a:extLst>
          </p:cNvPr>
          <p:cNvSpPr txBox="1"/>
          <p:nvPr/>
        </p:nvSpPr>
        <p:spPr>
          <a:xfrm>
            <a:off x="414867" y="1085062"/>
            <a:ext cx="4204429" cy="5170646"/>
          </a:xfrm>
          <a:prstGeom prst="rect">
            <a:avLst/>
          </a:prstGeom>
          <a:noFill/>
          <a:ln w="38100">
            <a:solidFill>
              <a:srgbClr val="C00000"/>
            </a:solidFill>
          </a:ln>
        </p:spPr>
        <p:txBody>
          <a:bodyPr wrap="square" rtlCol="0">
            <a:spAutoFit/>
          </a:bodyPr>
          <a:lstStyle/>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r>
              <a:rPr lang="en-US" sz="2400" b="1" dirty="0">
                <a:solidFill>
                  <a:srgbClr val="FF0000"/>
                </a:solidFill>
              </a:rPr>
              <a:t>“Original Medicare” </a:t>
            </a:r>
          </a:p>
        </p:txBody>
      </p:sp>
      <p:sp>
        <p:nvSpPr>
          <p:cNvPr id="7" name="Title 6">
            <a:extLst>
              <a:ext uri="{FF2B5EF4-FFF2-40B4-BE49-F238E27FC236}">
                <a16:creationId xmlns:a16="http://schemas.microsoft.com/office/drawing/2014/main" id="{6F528863-1984-43E1-AECE-8D670945D05E}"/>
              </a:ext>
            </a:extLst>
          </p:cNvPr>
          <p:cNvSpPr>
            <a:spLocks noGrp="1"/>
          </p:cNvSpPr>
          <p:nvPr>
            <p:ph type="title"/>
          </p:nvPr>
        </p:nvSpPr>
        <p:spPr>
          <a:xfrm>
            <a:off x="414868" y="170025"/>
            <a:ext cx="11167533" cy="949327"/>
          </a:xfrm>
        </p:spPr>
        <p:txBody>
          <a:bodyPr/>
          <a:lstStyle/>
          <a:p>
            <a:r>
              <a:rPr lang="en-US" b="0" dirty="0">
                <a:latin typeface="Britannic Bold" panose="020B0903060703020204" pitchFamily="34" charset="0"/>
              </a:rPr>
              <a:t>Parts of Medicare </a:t>
            </a:r>
          </a:p>
        </p:txBody>
      </p:sp>
      <p:graphicFrame>
        <p:nvGraphicFramePr>
          <p:cNvPr id="26" name="Content Placeholder 11">
            <a:extLst>
              <a:ext uri="{FF2B5EF4-FFF2-40B4-BE49-F238E27FC236}">
                <a16:creationId xmlns:a16="http://schemas.microsoft.com/office/drawing/2014/main" id="{550824A0-6173-8D45-0D17-FAED3D2895C1}"/>
              </a:ext>
            </a:extLst>
          </p:cNvPr>
          <p:cNvGraphicFramePr>
            <a:graphicFrameLocks noGrp="1"/>
          </p:cNvGraphicFramePr>
          <p:nvPr>
            <p:ph sz="half" idx="1"/>
            <p:extLst>
              <p:ext uri="{D42A27DB-BD31-4B8C-83A1-F6EECF244321}">
                <p14:modId xmlns:p14="http://schemas.microsoft.com/office/powerpoint/2010/main" val="2923574967"/>
              </p:ext>
            </p:extLst>
          </p:nvPr>
        </p:nvGraphicFramePr>
        <p:xfrm>
          <a:off x="609599" y="1312605"/>
          <a:ext cx="11167533" cy="4851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81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2B75ED-F827-30EA-B7E9-E4E62667BEFD}"/>
              </a:ext>
            </a:extLst>
          </p:cNvPr>
          <p:cNvSpPr txBox="1"/>
          <p:nvPr/>
        </p:nvSpPr>
        <p:spPr>
          <a:xfrm>
            <a:off x="732264" y="2513340"/>
            <a:ext cx="2858494" cy="2677656"/>
          </a:xfrm>
          <a:prstGeom prst="rect">
            <a:avLst/>
          </a:prstGeom>
          <a:noFill/>
        </p:spPr>
        <p:txBody>
          <a:bodyPr wrap="square" rtlCol="0">
            <a:spAutoFit/>
          </a:bodyPr>
          <a:lstStyle/>
          <a:p>
            <a:r>
              <a:rPr lang="en-US" sz="2800" b="1" dirty="0">
                <a:solidFill>
                  <a:srgbClr val="1B449F"/>
                </a:solidFill>
              </a:rPr>
              <a:t>see page 2</a:t>
            </a:r>
          </a:p>
          <a:p>
            <a:r>
              <a:rPr lang="en-US" sz="2800" b="1" i="1" dirty="0">
                <a:solidFill>
                  <a:srgbClr val="1B449F"/>
                </a:solidFill>
              </a:rPr>
              <a:t>Iowa Medicare Supplement &amp; Premium Comparison Guide  </a:t>
            </a:r>
          </a:p>
        </p:txBody>
      </p:sp>
      <p:sp>
        <p:nvSpPr>
          <p:cNvPr id="2" name="Title 1">
            <a:extLst>
              <a:ext uri="{FF2B5EF4-FFF2-40B4-BE49-F238E27FC236}">
                <a16:creationId xmlns:a16="http://schemas.microsoft.com/office/drawing/2014/main" id="{736A8969-8F46-4746-84C1-460892D65109}"/>
              </a:ext>
            </a:extLst>
          </p:cNvPr>
          <p:cNvSpPr>
            <a:spLocks noGrp="1"/>
          </p:cNvSpPr>
          <p:nvPr>
            <p:ph type="title"/>
          </p:nvPr>
        </p:nvSpPr>
        <p:spPr/>
        <p:txBody>
          <a:bodyPr>
            <a:normAutofit fontScale="90000"/>
          </a:bodyPr>
          <a:lstStyle/>
          <a:p>
            <a:r>
              <a:rPr lang="en-US" sz="4900" dirty="0"/>
              <a:t>Part A (hospital insurance) </a:t>
            </a:r>
            <a:br>
              <a:rPr lang="en-US" dirty="0"/>
            </a:br>
            <a:r>
              <a:rPr lang="en-US" sz="3100" i="1" dirty="0"/>
              <a:t>inpatient hospital, skilled nursing facility, home health care, hospice  </a:t>
            </a:r>
          </a:p>
        </p:txBody>
      </p:sp>
      <p:pic>
        <p:nvPicPr>
          <p:cNvPr id="8" name="Content Placeholder 7">
            <a:extLst>
              <a:ext uri="{FF2B5EF4-FFF2-40B4-BE49-F238E27FC236}">
                <a16:creationId xmlns:a16="http://schemas.microsoft.com/office/drawing/2014/main" id="{A4E24591-4A64-FD80-C865-700E43CD54E8}"/>
              </a:ext>
            </a:extLst>
          </p:cNvPr>
          <p:cNvPicPr>
            <a:picLocks noGrp="1" noChangeAspect="1"/>
          </p:cNvPicPr>
          <p:nvPr>
            <p:ph idx="1"/>
          </p:nvPr>
        </p:nvPicPr>
        <p:blipFill>
          <a:blip r:embed="rId3"/>
          <a:srcRect/>
          <a:stretch/>
        </p:blipFill>
        <p:spPr>
          <a:xfrm>
            <a:off x="4036060" y="1304693"/>
            <a:ext cx="7973803" cy="4649785"/>
          </a:xfrm>
        </p:spPr>
      </p:pic>
    </p:spTree>
    <p:extLst>
      <p:ext uri="{BB962C8B-B14F-4D97-AF65-F5344CB8AC3E}">
        <p14:creationId xmlns:p14="http://schemas.microsoft.com/office/powerpoint/2010/main" val="277465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0B47-C0AA-B4AC-AD8A-F545B8516A50}"/>
              </a:ext>
            </a:extLst>
          </p:cNvPr>
          <p:cNvSpPr>
            <a:spLocks noGrp="1"/>
          </p:cNvSpPr>
          <p:nvPr>
            <p:ph type="title"/>
          </p:nvPr>
        </p:nvSpPr>
        <p:spPr/>
        <p:txBody>
          <a:bodyPr/>
          <a:lstStyle/>
          <a:p>
            <a:r>
              <a:rPr lang="en-US" dirty="0"/>
              <a:t>Part A: premium</a:t>
            </a:r>
          </a:p>
        </p:txBody>
      </p:sp>
      <p:graphicFrame>
        <p:nvGraphicFramePr>
          <p:cNvPr id="4" name="Content Placeholder 2">
            <a:extLst>
              <a:ext uri="{FF2B5EF4-FFF2-40B4-BE49-F238E27FC236}">
                <a16:creationId xmlns:a16="http://schemas.microsoft.com/office/drawing/2014/main" id="{79D187C1-C34F-5E11-EA8B-D863792C416D}"/>
              </a:ext>
            </a:extLst>
          </p:cNvPr>
          <p:cNvGraphicFramePr>
            <a:graphicFrameLocks noGrp="1"/>
          </p:cNvGraphicFramePr>
          <p:nvPr>
            <p:ph idx="1"/>
            <p:extLst>
              <p:ext uri="{D42A27DB-BD31-4B8C-83A1-F6EECF244321}">
                <p14:modId xmlns:p14="http://schemas.microsoft.com/office/powerpoint/2010/main" val="760059198"/>
              </p:ext>
            </p:extLst>
          </p:nvPr>
        </p:nvGraphicFramePr>
        <p:xfrm>
          <a:off x="931014" y="1433780"/>
          <a:ext cx="9180786"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949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402D-E695-4C97-BFEA-B3D5D7594330}"/>
              </a:ext>
            </a:extLst>
          </p:cNvPr>
          <p:cNvSpPr>
            <a:spLocks noGrp="1"/>
          </p:cNvSpPr>
          <p:nvPr>
            <p:ph type="title"/>
          </p:nvPr>
        </p:nvSpPr>
        <p:spPr/>
        <p:txBody>
          <a:bodyPr>
            <a:normAutofit fontScale="90000"/>
          </a:bodyPr>
          <a:lstStyle/>
          <a:p>
            <a:r>
              <a:rPr lang="en-US" sz="4900" b="0" dirty="0">
                <a:latin typeface="Britannic Bold" panose="020B0903060703020204" pitchFamily="34" charset="0"/>
              </a:rPr>
              <a:t>Part B (medical insurance) </a:t>
            </a:r>
            <a:br>
              <a:rPr lang="en-US" sz="5400" b="0" dirty="0">
                <a:latin typeface="Britannic Bold" panose="020B0903060703020204" pitchFamily="34" charset="0"/>
              </a:rPr>
            </a:br>
            <a:r>
              <a:rPr lang="en-US" sz="3100" b="0" i="1" dirty="0">
                <a:latin typeface="Britannic Bold" panose="020B0903060703020204" pitchFamily="34" charset="0"/>
              </a:rPr>
              <a:t>doctor, outpatient, emergency room, home health care, </a:t>
            </a:r>
            <a:br>
              <a:rPr lang="en-US" sz="3100" b="0" i="1" dirty="0">
                <a:latin typeface="Britannic Bold" panose="020B0903060703020204" pitchFamily="34" charset="0"/>
              </a:rPr>
            </a:br>
            <a:r>
              <a:rPr lang="en-US" sz="3100" b="0" i="1" dirty="0">
                <a:latin typeface="Britannic Bold" panose="020B0903060703020204" pitchFamily="34" charset="0"/>
              </a:rPr>
              <a:t>medical equipment, etc.</a:t>
            </a:r>
          </a:p>
        </p:txBody>
      </p:sp>
      <p:graphicFrame>
        <p:nvGraphicFramePr>
          <p:cNvPr id="11" name="Content Placeholder 6">
            <a:extLst>
              <a:ext uri="{FF2B5EF4-FFF2-40B4-BE49-F238E27FC236}">
                <a16:creationId xmlns:a16="http://schemas.microsoft.com/office/drawing/2014/main" id="{639FCF35-B43E-95FE-4B95-2C0E8C60946C}"/>
              </a:ext>
            </a:extLst>
          </p:cNvPr>
          <p:cNvGraphicFramePr>
            <a:graphicFrameLocks noGrp="1"/>
          </p:cNvGraphicFramePr>
          <p:nvPr>
            <p:ph sz="half" idx="1"/>
            <p:extLst>
              <p:ext uri="{D42A27DB-BD31-4B8C-83A1-F6EECF244321}">
                <p14:modId xmlns:p14="http://schemas.microsoft.com/office/powerpoint/2010/main" val="2987031635"/>
              </p:ext>
            </p:extLst>
          </p:nvPr>
        </p:nvGraphicFramePr>
        <p:xfrm>
          <a:off x="838199" y="1956391"/>
          <a:ext cx="10938933" cy="3072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39C5931E-C95C-AFE8-2BE7-F57241F82E03}"/>
              </a:ext>
            </a:extLst>
          </p:cNvPr>
          <p:cNvSpPr/>
          <p:nvPr/>
        </p:nvSpPr>
        <p:spPr>
          <a:xfrm>
            <a:off x="838199" y="4910411"/>
            <a:ext cx="10938933" cy="76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medically necessary </a:t>
            </a:r>
            <a:r>
              <a:rPr lang="en-US" sz="2800" i="1" dirty="0">
                <a:solidFill>
                  <a:srgbClr val="FF6600"/>
                </a:solidFill>
              </a:rPr>
              <a:t>outpatient</a:t>
            </a:r>
            <a:r>
              <a:rPr lang="en-US" sz="2800" i="1" dirty="0"/>
              <a:t> </a:t>
            </a:r>
            <a:r>
              <a:rPr lang="en-US" sz="2800" dirty="0"/>
              <a:t>and </a:t>
            </a:r>
            <a:r>
              <a:rPr lang="en-US" sz="2800" i="1" dirty="0">
                <a:solidFill>
                  <a:srgbClr val="FF6600"/>
                </a:solidFill>
              </a:rPr>
              <a:t>preventive</a:t>
            </a:r>
            <a:r>
              <a:rPr lang="en-US" sz="2800" dirty="0">
                <a:solidFill>
                  <a:srgbClr val="FF9900"/>
                </a:solidFill>
              </a:rPr>
              <a:t> </a:t>
            </a:r>
            <a:r>
              <a:rPr lang="en-US" sz="2800" dirty="0"/>
              <a:t>services </a:t>
            </a:r>
          </a:p>
        </p:txBody>
      </p:sp>
    </p:spTree>
    <p:extLst>
      <p:ext uri="{BB962C8B-B14F-4D97-AF65-F5344CB8AC3E}">
        <p14:creationId xmlns:p14="http://schemas.microsoft.com/office/powerpoint/2010/main" val="2848448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SHiptools v 10.4.22"/>
  <p:tag name="MMPROD_NEXTUNIQUEID" val="10009"/>
  <p:tag name="ISPRING_FIRST_PUBLISH" val="1"/>
  <p:tag name="ISPRING_RESOURCE_FOLDER" val="S:\Training\Annual Updates\2022\Fall\Presentation\SHiptools v 10.4.22\"/>
  <p:tag name="ISPRING_PRESENTATION_PATH" val="S:\Training\Annual Updates\2022\Fall\Presentation\SHiptools v 10.4.22.pptx"/>
  <p:tag name="ISPRING_PROJECT_VERSION" val="9.3"/>
  <p:tag name="ISPRING_PROJECT_FOLDER_UPDATED" val="1"/>
  <p:tag name="ISPRING_UUID" val="{94101C83-7228-4376-B355-F947B08F9708}"/>
  <p:tag name="ISPRING_PRESENTATION_INFO_2" val="&lt;?xml version=&quot;1.0&quot; encoding=&quot;UTF-8&quot; standalone=&quot;no&quot; ?&gt;&#10;&lt;presentation2&gt;&#10;&#10;  &lt;slides&gt;&#10;    &lt;slide id=&quot;{6AD799BD-211B-45B6-B979-A96412FBB9B0}&quot; pptId=&quot;256&quot;/&gt;&#10;    &lt;slide id=&quot;{856A652B-02C0-49B0-826F-67332A2D2AA7}&quot; pptId=&quot;262&quot;/&gt;&#10;    &lt;slide id=&quot;{51225891-2953-4F44-9C06-6FF524D13AA0}&quot; pptId=&quot;264&quot;/&gt;&#10;    &lt;slide id=&quot;{64143052-DF4E-4126-8630-B7629A43D153}&quot; pptId=&quot;270&quot;/&gt;&#10;    &lt;slide id=&quot;{EE5373E2-E785-4DAD-84F0-CFD52BA3EA24}&quot; pptId=&quot;284&quot;/&gt;&#10;    &lt;slide id=&quot;{31A8DC6A-3FEF-4858-A2F6-89DAA4D3C816}&quot; pptId=&quot;282&quot;/&gt;&#10;    &lt;slide id=&quot;{275FF806-875B-48C4-97F5-E87299BEB64A}&quot; pptId=&quot;283&quot;/&gt;&#10;    &lt;slide id=&quot;{31AD236F-31E6-4D7A-A06C-7488B6C874EA}&quot; pptId=&quot;271&quot;/&gt;&#10;    &lt;slide id=&quot;{89B0D2E7-393D-4347-9A23-EC0E279D8074}&quot; pptId=&quot;274&quot;/&gt;&#10;    &lt;slide id=&quot;{5B64CAD6-0253-4050-8D9E-DA4E84894D5F}&quot; pptId=&quot;272&quot;/&gt;&#10;    &lt;slide id=&quot;{67B388F7-7F3D-4162-8A3F-7A6373B6D395}&quot; pptId=&quot;273&quot;/&gt;&#10;    &lt;slide id=&quot;{3B48E197-09C1-4A13-9FD8-C6928D3BF4F9}&quot; pptId=&quot;285&quot;/&gt;&#10;    &lt;slide id=&quot;{276C1A96-AFCF-49D8-B17E-722DFA9001A6}&quot; pptId=&quot;267&quot;/&gt;&#10;    &lt;slide id=&quot;{845CD27C-3627-469C-9C45-C394E6A3E38B}&quot; pptId=&quot;275&quot;/&gt;&#10;    &lt;slide id=&quot;{95DFD8CE-AC99-43CD-844B-8BCEE6931272}&quot; pptId=&quot;276&quot;/&gt;&#10;    &lt;slide id=&quot;{A6DC467C-F4EC-4546-979E-EA370184C5EB}&quot; pptId=&quot;277&quot;/&gt;&#10;    &lt;slide id=&quot;{BA67A7B2-9163-4DB9-8FFF-79B0D431C347}&quot; pptId=&quot;263&quot;/&gt;&#10;    &lt;slide id=&quot;{FAA827E1-6564-495B-9B49-579A45EB53A5}&quot; pptId=&quot;258&quot;/&gt;&#10;    &lt;slide id=&quot;{EBF3CB93-BDF4-4486-A938-87BD9E789BB0}&quot; pptId=&quot;286&quot;/&gt;&#10;    &lt;slide id=&quot;{C499421D-3F9D-4AEE-8CA9-603FB71D4A23}&quot; pptId=&quot;278&quot;/&gt;&#10;    &lt;slide id=&quot;{B815CDB7-F50F-4026-92C9-56C083724C12}&quot; pptId=&quot;279&quot;/&gt;&#10;    &lt;slide id=&quot;{1F0A3AD4-881C-4B76-BA74-59E2B06A448F}&quot; pptId=&quot;266&quot;/&gt;&#10;    &lt;slide id=&quot;{F4C6A956-6F0D-47B1-83DB-F67E6276618E}&quot; pptId=&quot;281&quot;/&gt;&#10;    &lt;slide id=&quot;{E7465491-A83E-4761-BD78-BE9564A84FD6}&quot; pptId=&quot;268&quot;/&gt;&#10;    &lt;slide id=&quot;{D7E37019-E7F0-4E6C-B587-F0DB8FE22707}&quot; pptId=&quot;269&quot;/&gt;&#10;  &lt;/slides&gt;&#10;&#10;  &lt;narration&gt;&#10;    &lt;audioTracks&gt;&#10;      &lt;audioTrack muted=&quot;false&quot; name=&quot;Audio 5&quot; resource=&quot;ed2b08da&quot; slideId=&quot;{6AD799BD-211B-45B6-B979-A96412FBB9B0}&quot; startTime=&quot;0&quot; stepIndex=&quot;0&quot; volume=&quot;1&quot;&gt;&#10;        &lt;audio channels=&quot;1&quot; format=&quot;s16&quot; sampleRate=&quot;44100&quot;/&gt;&#10;      &lt;/audioTrack&gt;&#10;      &lt;audioTrack muted=&quot;false&quot; name=&quot;Audio 6&quot; resource=&quot;f0ac1ccf&quot; slideId=&quot;{856A652B-02C0-49B0-826F-67332A2D2AA7}&quot; startTime=&quot;0&quot; stepIndex=&quot;0&quot; volume=&quot;1&quot;&gt;&#10;        &lt;audio channels=&quot;1&quot; format=&quot;s16&quot; sampleRate=&quot;44100&quot;/&gt;&#10;      &lt;/audioTrack&gt;&#10;      &lt;audioTrack muted=&quot;false&quot; name=&quot;Audio 7&quot; resource=&quot;4bdd9f9c&quot; slideId=&quot;{51225891-2953-4F44-9C06-6FF524D13AA0}&quot; startTime=&quot;0&quot; stepIndex=&quot;0&quot; volume=&quot;1&quot;&gt;&#10;        &lt;audio channels=&quot;1&quot; format=&quot;s16&quot; sampleRate=&quot;44100&quot;/&gt;&#10;      &lt;/audioTrack&gt;&#10;      &lt;audioTrack muted=&quot;false&quot; name=&quot;Audio 8&quot; resource=&quot;c3aded89&quot; slideId=&quot;{64143052-DF4E-4126-8630-B7629A43D153}&quot; startTime=&quot;0&quot; stepIndex=&quot;0&quot; volume=&quot;1&quot;&gt;&#10;        &lt;audio channels=&quot;1&quot; format=&quot;s16&quot; sampleRate=&quot;44100&quot;/&gt;&#10;      &lt;/audioTrack&gt;&#10;      &lt;audioTrack muted=&quot;false&quot; name=&quot;Audio 9&quot; resource=&quot;9df9cddd&quot; slideId=&quot;{EE5373E2-E785-4DAD-84F0-CFD52BA3EA24}&quot; startTime=&quot;0&quot; stepIndex=&quot;0&quot; volume=&quot;1&quot;&gt;&#10;        &lt;audio channels=&quot;1&quot; format=&quot;s16&quot; sampleRate=&quot;44100&quot;/&gt;&#10;      &lt;/audioTrack&gt;&#10;      &lt;audioTrack muted=&quot;false&quot; name=&quot;Audio 10&quot; resource=&quot;f045edd8&quot; slideId=&quot;{31A8DC6A-3FEF-4858-A2F6-89DAA4D3C816}&quot; startTime=&quot;0&quot; stepIndex=&quot;0&quot; volume=&quot;1&quot;&gt;&#10;        &lt;audio channels=&quot;1&quot; format=&quot;s16&quot; sampleRate=&quot;44100&quot;/&gt;&#10;      &lt;/audioTrack&gt;&#10;      &lt;audioTrack muted=&quot;false&quot; name=&quot;Audio 11&quot; resource=&quot;b5f1e587&quot; slideId=&quot;{275FF806-875B-48C4-97F5-E87299BEB64A}&quot; startTime=&quot;0&quot; stepIndex=&quot;0&quot; volume=&quot;1&quot;&gt;&#10;        &lt;audio channels=&quot;1&quot; format=&quot;s16&quot; sampleRate=&quot;44100&quot;/&gt;&#10;      &lt;/audioTrack&gt;&#10;      &lt;audioTrack muted=&quot;false&quot; name=&quot;Audio 12&quot; resource=&quot;95286b72&quot; slideId=&quot;{31AD236F-31E6-4D7A-A06C-7488B6C874EA}&quot; startTime=&quot;0&quot; stepIndex=&quot;0&quot; volume=&quot;1&quot;&gt;&#10;        &lt;audio channels=&quot;1&quot; format=&quot;s16&quot; sampleRate=&quot;44100&quot;/&gt;&#10;      &lt;/audioTrack&gt;&#10;      &lt;audioTrack muted=&quot;false&quot; name=&quot;Audio 13&quot; resource=&quot;18a873b1&quot; slideId=&quot;{89B0D2E7-393D-4347-9A23-EC0E279D8074}&quot; startTime=&quot;0&quot; stepIndex=&quot;0&quot; volume=&quot;1&quot;&gt;&#10;        &lt;audio channels=&quot;1&quot; format=&quot;s16&quot; sampleRate=&quot;44100&quot;/&gt;&#10;      &lt;/audioTrack&gt;&#10;      &lt;audioTrack muted=&quot;false&quot; name=&quot;Audio 14&quot; resource=&quot;fe201e5f&quot; slideId=&quot;{5B64CAD6-0253-4050-8D9E-DA4E84894D5F}&quot; startTime=&quot;0&quot; stepIndex=&quot;0&quot; volume=&quot;1&quot;&gt;&#10;        &lt;audio channels=&quot;1&quot; format=&quot;s16&quot; sampleRate=&quot;44100&quot;/&gt;&#10;      &lt;/audioTrack&gt;&#10;      &lt;audioTrack muted=&quot;false&quot; name=&quot;Audio 15&quot; resource=&quot;9f1c753c&quot; slideId=&quot;{67B388F7-7F3D-4162-8A3F-7A6373B6D395}&quot; startTime=&quot;0&quot; stepIndex=&quot;0&quot; volume=&quot;1&quot;&gt;&#10;        &lt;audio channels=&quot;1&quot; format=&quot;s16&quot; sampleRate=&quot;44100&quot;/&gt;&#10;      &lt;/audioTrack&gt;&#10;      &lt;audioTrack muted=&quot;false&quot; name=&quot;Audio 16&quot; resource=&quot;143ea476&quot; slideId=&quot;{3B48E197-09C1-4A13-9FD8-C6928D3BF4F9}&quot; startTime=&quot;0&quot; stepIndex=&quot;0&quot; volume=&quot;1&quot;&gt;&#10;        &lt;audio channels=&quot;1&quot; format=&quot;s16&quot; sampleRate=&quot;44100&quot;/&gt;&#10;      &lt;/audioTrack&gt;&#10;    &lt;/audioTracks&gt;&#10;    &lt;videoTracks/&gt;&#10;  &lt;/narration&gt;&#10;&#10;&lt;/presentation2&gt;&#10;"/>
  <p:tag name="MMPROD_UIDATA" val="&lt;database version=&quot;11.0&quot;&gt;&lt;object type=&quot;1&quot; unique_id=&quot;10001&quot;&gt;&lt;object type=&quot;2&quot; unique_id=&quot;10002&quot;&gt;&lt;object type=&quot;3&quot; unique_id=&quot;10005&quot;&gt;&lt;property id=&quot;20148&quot; value=&quot;5&quot;/&gt;&lt;property id=&quot;20300&quot; value=&quot;Slide 7 - &amp;quot;Part A (hospital insurance)  inpatient hospital, skilled nursing facility, home health care, hospice  &amp;quot;&quot;/&gt;&lt;property id=&quot;20307&quot; value=&quot;264&quot;/&gt;&lt;/object&gt;&lt;object type=&quot;3&quot; unique_id=&quot;10019&quot;&gt;&lt;property id=&quot;20148&quot; value=&quot;5&quot;/&gt;&lt;property id=&quot;20300&quot; value=&quot;Slide 6 - &amp;quot;Parts of Medicare &amp;quot;&quot;/&gt;&lt;property id=&quot;20307&quot; value=&quot;263&quot;/&gt;&lt;/object&gt;&lt;object type=&quot;3&quot; unique_id=&quot;10025&quot;&gt;&lt;property id=&quot;20148&quot; value=&quot;5&quot;/&gt;&lt;property id=&quot;20300&quot; value=&quot;Slide 9 - &amp;quot;Part B (medical insurance)  doctor, outpatient, emergency room, home health care,  medical equipment, etc.&amp;quot;&quot;/&gt;&lt;property id=&quot;20307&quot; value=&quot;281&quot;/&gt;&lt;/object&gt;&lt;object type=&quot;3&quot; unique_id=&quot;10026&quot;&gt;&lt;property id=&quot;20148&quot; value=&quot;5&quot;/&gt;&lt;property id=&quot;20300&quot; value=&quot;Slide 23 - &amp;quot;Medicare Advantage (Part C) &amp;quot;&quot;/&gt;&lt;property id=&quot;20307&quot; value=&quot;268&quot;/&gt;&lt;/object&gt;&lt;object type=&quot;3&quot; unique_id=&quot;10124&quot;&gt;&lt;property id=&quot;20148&quot; value=&quot;5&quot;/&gt;&lt;property id=&quot;20300&quot; value=&quot;Slide 1 - &amp;quot;Welcome to Medicare Seminar  &amp;quot;&quot;/&gt;&lt;property id=&quot;20307&quot; value=&quot;466&quot;/&gt;&lt;/object&gt;&lt;object type=&quot;3&quot; unique_id=&quot;10125&quot;&gt;&lt;property id=&quot;20148&quot; value=&quot;5&quot;/&gt;&lt;property id=&quot;20300&quot; value=&quot;Slide 2 - &amp;quot;Before we get started&amp;quot;&quot;/&gt;&lt;property id=&quot;20307&quot; value=&quot;469&quot;/&gt;&lt;/object&gt;&lt;object type=&quot;3&quot; unique_id=&quot;10126&quot;&gt;&lt;property id=&quot;20148&quot; value=&quot;5&quot;/&gt;&lt;property id=&quot;20300&quot; value=&quot;Slide 3 - &amp;quot;SHIIP (Senior Health Insurance Information Program) SMP (Senior Medicare Patrol)&amp;quot;&quot;/&gt;&lt;property id=&quot;20307&quot; value=&quot;350&quot;/&gt;&lt;/object&gt;&lt;object type=&quot;3&quot; unique_id=&quot;10127&quot;&gt;&lt;property id=&quot;20148&quot; value=&quot;5&quot;/&gt;&lt;property id=&quot;20300&quot; value=&quot;Slide 4 - &amp;quot;Agenda&amp;quot;&quot;/&gt;&lt;property id=&quot;20307&quot; value=&quot;351&quot;/&gt;&lt;/object&gt;&lt;object type=&quot;3&quot; unique_id=&quot;10128&quot;&gt;&lt;property id=&quot;20148&quot; value=&quot;5&quot;/&gt;&lt;property id=&quot;20300&quot; value=&quot;Slide 5 - &amp;quot;Explain Medicare coverage&amp;quot;&quot;/&gt;&lt;property id=&quot;20307&quot; value=&quot;352&quot;/&gt;&lt;/object&gt;&lt;object type=&quot;3&quot; unique_id=&quot;10129&quot;&gt;&lt;property id=&quot;20148&quot; value=&quot;5&quot;/&gt;&lt;property id=&quot;20300&quot; value=&quot;Slide 8 - &amp;quot;Part A: premium&amp;quot;&quot;/&gt;&lt;property id=&quot;20307&quot; value=&quot;405&quot;/&gt;&lt;/object&gt;&lt;object type=&quot;3&quot; unique_id=&quot;10130&quot;&gt;&lt;property id=&quot;20148&quot; value=&quot;5&quot;/&gt;&lt;property id=&quot;20300&quot; value=&quot;Slide 10 - &amp;quot;Part B: preventive services &amp;quot;&quot;/&gt;&lt;property id=&quot;20307&quot; value=&quot;380&quot;/&gt;&lt;/object&gt;&lt;object type=&quot;3&quot; unique_id=&quot;10131&quot;&gt;&lt;property id=&quot;20148&quot; value=&quot;5&quot;/&gt;&lt;property id=&quot;20300&quot; value=&quot;Slide 11 - &amp;quot;Part B: monthly premium &amp;quot;&quot;/&gt;&lt;property id=&quot;20307&quot; value=&quot;354&quot;/&gt;&lt;/object&gt;&lt;object type=&quot;3&quot; unique_id=&quot;10132&quot;&gt;&lt;property id=&quot;20148&quot; value=&quot;5&quot;/&gt;&lt;property id=&quot;20300&quot; value=&quot;Slide 12 - &amp;quot;Part C (“Medicare Advantage”)&amp;quot;&quot;/&gt;&lt;property id=&quot;20307&quot; value=&quot;401&quot;/&gt;&lt;/object&gt;&lt;object type=&quot;3&quot; unique_id=&quot;10133&quot;&gt;&lt;property id=&quot;20148&quot; value=&quot;5&quot;/&gt;&lt;property id=&quot;20300&quot; value=&quot;Slide 13 - &amp;quot;Part D (prescription drugs) &amp;quot;&quot;/&gt;&lt;property id=&quot;20307&quot; value=&quot;382&quot;/&gt;&lt;/object&gt;&lt;object type=&quot;3&quot; unique_id=&quot;10134&quot;&gt;&lt;property id=&quot;20148&quot; value=&quot;5&quot;/&gt;&lt;property id=&quot;20300&quot; value=&quot;Slide 14 - &amp;quot;Part D: monthly premium &amp;quot;&quot;/&gt;&lt;property id=&quot;20307&quot; value=&quot;393&quot;/&gt;&lt;/object&gt;&lt;object type=&quot;3&quot; unique_id=&quot;10135&quot;&gt;&lt;property id=&quot;20148&quot; value=&quot;5&quot;/&gt;&lt;property id=&quot;20300&quot; value=&quot;Slide 15 - &amp;quot;Medicare supplement&amp;quot;&quot;/&gt;&lt;property id=&quot;20307&quot; value=&quot;477&quot;/&gt;&lt;/object&gt;&lt;object type=&quot;3&quot; unique_id=&quot;10136&quot;&gt;&lt;property id=&quot;20148&quot; value=&quot;5&quot;/&gt;&lt;property id=&quot;20300&quot; value=&quot;Slide 16 - &amp;quot;Review: Medicare coverage &amp;quot;&quot;/&gt;&lt;property id=&quot;20307&quot; value=&quot;387&quot;/&gt;&lt;/object&gt;&lt;object type=&quot;3&quot; unique_id=&quot;10137&quot;&gt;&lt;property id=&quot;20148&quot; value=&quot;5&quot;/&gt;&lt;property id=&quot;20300&quot; value=&quot;Slide 17 - &amp;quot;Highlight your Medicare choices&amp;quot;&quot;/&gt;&lt;property id=&quot;20307&quot; value=&quot;370&quot;/&gt;&lt;/object&gt;&lt;object type=&quot;3&quot; unique_id=&quot;10138&quot;&gt;&lt;property id=&quot;20148&quot; value=&quot;5&quot;/&gt;&lt;property id=&quot;20300&quot; value=&quot;Slide 18 - &amp;quot;Available choices for your Medicare “path” &amp;quot;&quot;/&gt;&lt;property id=&quot;20307&quot; value=&quot;376&quot;/&gt;&lt;/object&gt;&lt;object type=&quot;3&quot; unique_id=&quot;10139&quot;&gt;&lt;property id=&quot;20148&quot; value=&quot;5&quot;/&gt;&lt;property id=&quot;20300&quot; value=&quot;Slide 19 - &amp;quot;Original Medicare &amp;amp;  Medicare supplement&amp;quot;&quot;/&gt;&lt;property id=&quot;20307&quot; value=&quot;476&quot;/&gt;&lt;/object&gt;&lt;object type=&quot;3&quot; unique_id=&quot;10140&quot;&gt;&lt;property id=&quot;20148&quot; value=&quot;5&quot;/&gt;&lt;property id=&quot;20300&quot; value=&quot;Slide 20 - &amp;quot;Medicare supplement choices&amp;quot;&quot;/&gt;&lt;property id=&quot;20307&quot; value=&quot;408&quot;/&gt;&lt;/object&gt;&lt;object type=&quot;3&quot; unique_id=&quot;10141&quot;&gt;&lt;property id=&quot;20148&quot; value=&quot;5&quot;/&gt;&lt;property id=&quot;20300&quot; value=&quot;Slide 21 - &amp;quot;Choosing a prescription drug plan &amp;quot;&quot;/&gt;&lt;property id=&quot;20307&quot; value=&quot;385&quot;/&gt;&lt;/object&gt;&lt;object type=&quot;3&quot; unique_id=&quot;10142&quot;&gt;&lt;property id=&quot;20148&quot; value=&quot;5&quot;/&gt;&lt;property id=&quot;20300&quot; value=&quot;Slide 22 - &amp;quot;Available choices for your Medicare “path” &amp;quot;&quot;/&gt;&lt;property id=&quot;20307&quot; value=&quot;481&quot;/&gt;&lt;/object&gt;&lt;object type=&quot;3&quot; unique_id=&quot;10143&quot;&gt;&lt;property id=&quot;20148&quot; value=&quot;5&quot;/&gt;&lt;property id=&quot;20300&quot; value=&quot;Slide 24 - &amp;quot;Should your “path” be Medicare Advantage or Original Medicare with a supplement? &amp;quot;&quot;/&gt;&lt;property id=&quot;20307&quot; value=&quot;333&quot;/&gt;&lt;/object&gt;&lt;object type=&quot;3&quot; unique_id=&quot;10144&quot;&gt;&lt;property id=&quot;20148&quot; value=&quot;5&quot;/&gt;&lt;property id=&quot;20300&quot; value=&quot;Slide 25 - &amp;quot;Review: Your Medicare choices &amp;quot;&quot;/&gt;&lt;property id=&quot;20307&quot; value=&quot;395&quot;/&gt;&lt;/object&gt;&lt;object type=&quot;3&quot; unique_id=&quot;10145&quot;&gt;&lt;property id=&quot;20148&quot; value=&quot;5&quot;/&gt;&lt;property id=&quot;20300&quot; value=&quot;Slide 26 - &amp;quot;Discuss Medicare eligibility &amp;amp; enrollment &amp;quot;&quot;/&gt;&lt;property id=&quot;20307&quot; value=&quot;358&quot;/&gt;&lt;/object&gt;&lt;object type=&quot;3&quot; unique_id=&quot;10146&quot;&gt;&lt;property id=&quot;20148&quot; value=&quot;5&quot;/&gt;&lt;property id=&quot;20300&quot; value=&quot;Slide 27 - &amp;quot;Initial Medicare eligibility &amp;quot;&quot;/&gt;&lt;property id=&quot;20307&quot; value=&quot;341&quot;/&gt;&lt;/object&gt;&lt;object type=&quot;3&quot; unique_id=&quot;10147&quot;&gt;&lt;property id=&quot;20148&quot; value=&quot;5&quot;/&gt;&lt;property id=&quot;20300&quot; value=&quot;Slide 28 - &amp;quot;Initial Enrollment Period (IEP)&amp;quot;&quot;/&gt;&lt;property id=&quot;20307&quot; value=&quot;342&quot;/&gt;&lt;/object&gt;&lt;object type=&quot;3&quot; unique_id=&quot;10148&quot;&gt;&lt;property id=&quot;20148&quot; value=&quot;5&quot;/&gt;&lt;property id=&quot;20300&quot; value=&quot;Slide 29 - &amp;quot;Enrollment &amp;quot;&quot;/&gt;&lt;property id=&quot;20307&quot; value=&quot;359&quot;/&gt;&lt;/object&gt;&lt;object type=&quot;3&quot; unique_id=&quot;10149&quot;&gt;&lt;property id=&quot;20148&quot; value=&quot;5&quot;/&gt;&lt;property id=&quot;20300&quot; value=&quot;Slide 30 - &amp;quot;If you are Medicare-eligible &amp;amp; retired (and not covered by working spouse) &amp;quot;&quot;/&gt;&lt;property id=&quot;20307&quot; value=&quot;479&quot;/&gt;&lt;/object&gt;&lt;object type=&quot;3&quot; unique_id=&quot;10150&quot;&gt;&lt;property id=&quot;20148&quot; value=&quot;5&quot;/&gt;&lt;property id=&quot;20300&quot; value=&quot;Slide 31 - &amp;quot;If you are 65 &amp;amp; still working &amp;quot;&quot;/&gt;&lt;property id=&quot;20307&quot; value=&quot;344&quot;/&gt;&lt;/object&gt;&lt;object type=&quot;3&quot; unique_id=&quot;10151&quot;&gt;&lt;property id=&quot;20148&quot; value=&quot;5&quot;/&gt;&lt;property id=&quot;20300&quot; value=&quot;Slide 32 - &amp;quot;Delaying Medicare?&amp;quot;&quot;/&gt;&lt;property id=&quot;20307&quot; value=&quot;399&quot;/&gt;&lt;/object&gt;&lt;object type=&quot;3&quot; unique_id=&quot;10152&quot;&gt;&lt;property id=&quot;20148&quot; value=&quot;5&quot;/&gt;&lt;property id=&quot;20300&quot; value=&quot;Slide 33 - &amp;quot;Special Enrollment Period (SEP) Once you or spouse retires, you have limited time to make some choices without pen&quot;/&gt;&lt;property id=&quot;20307&quot; value=&quot;398&quot;/&gt;&lt;/object&gt;&lt;object type=&quot;3&quot; unique_id=&quot;10153&quot;&gt;&lt;property id=&quot;20148&quot; value=&quot;5&quot;/&gt;&lt;property id=&quot;20300&quot; value=&quot;Slide 34 - &amp;quot;Review: Medicare eligibility  &amp;amp; enrollment &amp;quot;&quot;/&gt;&lt;property id=&quot;20307&quot; value=&quot;396&quot;/&gt;&lt;/object&gt;&lt;object type=&quot;3&quot; unique_id=&quot;10154&quot;&gt;&lt;property id=&quot;20148&quot; value=&quot;5&quot;/&gt;&lt;property id=&quot;20300&quot; value=&quot;Slide 35 - &amp;quot;Show resources &amp;amp; offer reminders&amp;quot;&quot;/&gt;&lt;property id=&quot;20307&quot; value=&quot;378&quot;/&gt;&lt;/object&gt;&lt;object type=&quot;3&quot; unique_id=&quot;10155&quot;&gt;&lt;property id=&quot;20148&quot; value=&quot;5&quot;/&gt;&lt;property id=&quot;20300&quot; value=&quot;Slide 36 - &amp;quot;Preventing Medicare fraud &amp;quot;&quot;/&gt;&lt;property id=&quot;20307&quot; value=&quot;377&quot;/&gt;&lt;/object&gt;&lt;object type=&quot;3&quot; unique_id=&quot;10156&quot;&gt;&lt;property id=&quot;20148&quot; value=&quot;5&quot;/&gt;&lt;property id=&quot;20300&quot; value=&quot;Slide 37 - &amp;quot;www.medicare.gov&amp;quot;&quot;/&gt;&lt;property id=&quot;20307&quot; value=&quot;410&quot;/&gt;&lt;/object&gt;&lt;object type=&quot;3&quot; unique_id=&quot;10157&quot;&gt;&lt;property id=&quot;20148&quot; value=&quot;5&quot;/&gt;&lt;property id=&quot;20300&quot; value=&quot;Slide 38 - &amp;quot;Questions about what Medicare covers?  &amp;quot;&quot;/&gt;&lt;property id=&quot;20307&quot; value=&quot;464&quot;/&gt;&lt;/object&gt;&lt;object type=&quot;3&quot; unique_id=&quot;10158&quot;&gt;&lt;property id=&quot;20148&quot; value=&quot;5&quot;/&gt;&lt;property id=&quot;20300&quot; value=&quot;Slide 39 - &amp;quot;Iowa SHIIP-SMP is here for you!&amp;quot;&quot;/&gt;&lt;property id=&quot;20307&quot; value=&quot;379&quot;/&gt;&lt;/object&gt;&lt;object type=&quot;3&quot; unique_id=&quot;10159&quot;&gt;&lt;property id=&quot;20148&quot; value=&quot;5&quot;/&gt;&lt;property id=&quot;20300&quot; value=&quot;Slide 40 - &amp;quot;Iowa SHIIP-SMP is here for you!&amp;quot;&quot;/&gt;&lt;property id=&quot;20307&quot; value=&quot;478&quot;/&gt;&lt;/object&gt;&lt;object type=&quot;3&quot; unique_id=&quot;10160&quot;&gt;&lt;property id=&quot;20148&quot; value=&quot;5&quot;/&gt;&lt;property id=&quot;20300&quot; value=&quot;Slide 41 - &amp;quot;Iowa SHIIP-SMP is here for you!&amp;quot;&quot;/&gt;&lt;property id=&quot;20307&quot; value=&quot;411&quot;/&gt;&lt;/object&gt;&lt;object type=&quot;3&quot; unique_id=&quot;10161&quot;&gt;&lt;property id=&quot;20148&quot; value=&quot;5&quot;/&gt;&lt;property id=&quot;20300&quot; value=&quot;Slide 42&quot;/&gt;&lt;property id=&quot;20307&quot; value=&quot;474&quot;/&gt;&lt;/object&gt;&lt;object type=&quot;3&quot; unique_id=&quot;10162&quot;&gt;&lt;property id=&quot;20148&quot; value=&quot;5&quot;/&gt;&lt;property id=&quot;20300&quot; value=&quot;Slide 43 - &amp;quot; We would love for you to join the SHIIP-SMP program.  Please come talk to me about being a volunteer!    &amp;quot;&quot;/&gt;&lt;property id=&quot;20307&quot; value=&quot;462&quot;/&gt;&lt;/object&gt;&lt;object type=&quot;3&quot; unique_id=&quot;10163&quot;&gt;&lt;property id=&quot;20148&quot; value=&quot;5&quot;/&gt;&lt;property id=&quot;20300&quot; value=&quot;Slide 44 - &amp;quot;Questions?&amp;quot;&quot;/&gt;&lt;property id=&quot;20307&quot; value=&quot;389&quot;/&gt;&lt;/object&gt;&lt;object type=&quot;3&quot; unique_id=&quot;10164&quot;&gt;&lt;property id=&quot;20148&quot; value=&quot;5&quot;/&gt;&lt;property id=&quot;20300&quot; value=&quot;Slide 45 - &amp;quot;One last thing: Please fill out evaluation&amp;quot;&quot;/&gt;&lt;property id=&quot;20307&quot; value=&quot;468&quot;/&gt;&lt;/object&gt;&lt;object type=&quot;3&quot; unique_id=&quot;10165&quot;&gt;&lt;property id=&quot;20148&quot; value=&quot;5&quot;/&gt;&lt;property id=&quot;20300&quot; value=&quot;Slide 46 - &amp;quot;Thank you!&amp;quot;&quot;/&gt;&lt;property id=&quot;20307&quot; value=&quot;391&quot;/&gt;&lt;/object&gt;&lt;/object&gt;&lt;object type=&quot;8&quot; unique_id=&quot;1005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GENSWF_SLIDE_UID" val="{612526E7-7A8D-4B3B-B534-1D056A0DFB85}:462"/>
  <p:tag name="ISPRING_CUSTOM_TIMING_USED" val="1"/>
  <p:tag name="GENSWF_ADVANCE_TIME" val="23.184"/>
  <p:tag name="ISPRING_SLIDE_ID_2" val="{6132257B-7D4E-4419-AE9E-9AD856E2EBF8}"/>
  <p:tag name="TIMING" val="|2.403"/>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S:\Training\New Volunteer\2021 Modules\WTM\data\asimages\{01F43666-B36B-4E4C-A83C-69116EE8DB9C}_46.png&quot;/&gt;&lt;left val=&quot;-12&quot;/&gt;&lt;top val=&quot;-52&quot;/&gt;&lt;width val=&quot;875&quot;/&gt;&lt;height val=&quot;188&quot;/&gt;&lt;hasText val=&quot;1&quot;/&gt;&lt;/Image&gt;&lt;/ThreeDShapeInfo&gt;"/>
  <p:tag name="PRESENTER_SHAPETEXTINFO" val="&lt;ShapeTextInfo&gt;&lt;TableIndex row=&quot;-1&quot; col=&quot;-1&quot;&gt;&lt;linesCount val=&quot;2&quot;/&gt;&lt;lineCharCount val=&quot;21&quot;/&gt;&lt;lineCharCount val=&quot;1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GENSWF_SLIDE_UID" val="{612526E7-7A8D-4B3B-B534-1D056A0DFB85}:462"/>
  <p:tag name="ISPRING_CUSTOM_TIMING_USED" val="1"/>
  <p:tag name="GENSWF_ADVANCE_TIME" val="23.184"/>
  <p:tag name="ISPRING_SLIDE_ID_2" val="{6132257B-7D4E-4419-AE9E-9AD856E2EBF8}"/>
  <p:tag name="TIMING" val="|2.403"/>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S:\Training\New Volunteer\2021 Modules\WTM\data\asimages\{01F43666-B36B-4E4C-A83C-69116EE8DB9C}_46.png&quot;/&gt;&lt;left val=&quot;-12&quot;/&gt;&lt;top val=&quot;-52&quot;/&gt;&lt;width val=&quot;875&quot;/&gt;&lt;height val=&quot;188&quot;/&gt;&lt;hasText val=&quot;1&quot;/&gt;&lt;/Image&gt;&lt;/ThreeDShapeInfo&gt;"/>
  <p:tag name="PRESENTER_SHAPETEXTINFO" val="&lt;ShapeTextInfo&gt;&lt;TableIndex row=&quot;-1&quot; col=&quot;-1&quot;&gt;&lt;linesCount val=&quot;2&quot;/&gt;&lt;lineCharCount val=&quot;21&quot;/&gt;&lt;lineCharCount val=&quot;10&quot;/&gt;&lt;/TableIndex&gt;&lt;/ShapeTextInfo&gt;"/>
</p:tagLst>
</file>

<file path=ppt/theme/theme1.xml><?xml version="1.0" encoding="utf-8"?>
<a:theme xmlns:a="http://schemas.openxmlformats.org/drawingml/2006/main" name="Office Theme">
  <a:themeElements>
    <a:clrScheme name="SHIIP-SMP">
      <a:dk1>
        <a:srgbClr val="000000"/>
      </a:dk1>
      <a:lt1>
        <a:srgbClr val="FFFFFF"/>
      </a:lt1>
      <a:dk2>
        <a:srgbClr val="19226D"/>
      </a:dk2>
      <a:lt2>
        <a:srgbClr val="D1D3D3"/>
      </a:lt2>
      <a:accent1>
        <a:srgbClr val="19226D"/>
      </a:accent1>
      <a:accent2>
        <a:srgbClr val="11A8A8"/>
      </a:accent2>
      <a:accent3>
        <a:srgbClr val="D1D3D3"/>
      </a:accent3>
      <a:accent4>
        <a:srgbClr val="4D835E"/>
      </a:accent4>
      <a:accent5>
        <a:srgbClr val="FFCD00"/>
      </a:accent5>
      <a:accent6>
        <a:srgbClr val="D7504E"/>
      </a:accent6>
      <a:hlink>
        <a:srgbClr val="19226D"/>
      </a:hlink>
      <a:folHlink>
        <a:srgbClr val="2B219A"/>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20123</TotalTime>
  <Words>8814</Words>
  <Application>Microsoft Office PowerPoint</Application>
  <PresentationFormat>Widescreen</PresentationFormat>
  <Paragraphs>581</Paragraphs>
  <Slides>48</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Britannic Bold</vt:lpstr>
      <vt:lpstr>Calibri</vt:lpstr>
      <vt:lpstr>Constantia</vt:lpstr>
      <vt:lpstr>Dreaming Outloud Pro</vt:lpstr>
      <vt:lpstr>Times</vt:lpstr>
      <vt:lpstr>Times New Roman</vt:lpstr>
      <vt:lpstr>Wingdings</vt:lpstr>
      <vt:lpstr>Office Theme</vt:lpstr>
      <vt:lpstr>Welcome to Medicare Seminar  </vt:lpstr>
      <vt:lpstr>Before we get started</vt:lpstr>
      <vt:lpstr>SHIIP (Senior Health Insurance Information Program) SMP (Senior Medicare Patrol)</vt:lpstr>
      <vt:lpstr>Agenda</vt:lpstr>
      <vt:lpstr>Explain Medicare coverage</vt:lpstr>
      <vt:lpstr>Parts of Medicare </vt:lpstr>
      <vt:lpstr>Part A (hospital insurance)  inpatient hospital, skilled nursing facility, home health care, hospice  </vt:lpstr>
      <vt:lpstr>Part A: premium</vt:lpstr>
      <vt:lpstr>Part B (medical insurance)  doctor, outpatient, emergency room, home health care,  medical equipment, etc.</vt:lpstr>
      <vt:lpstr>Part B: preventive services </vt:lpstr>
      <vt:lpstr>Part B: monthly premium </vt:lpstr>
      <vt:lpstr>Part C (“Medicare Advantage”)</vt:lpstr>
      <vt:lpstr>Part D (prescription drugs) </vt:lpstr>
      <vt:lpstr>Part D: monthly premium </vt:lpstr>
      <vt:lpstr>Medicare supplement</vt:lpstr>
      <vt:lpstr>Review: Medicare coverage </vt:lpstr>
      <vt:lpstr>Highlight your Medicare choices</vt:lpstr>
      <vt:lpstr>Available choices for your Medicare “path” </vt:lpstr>
      <vt:lpstr>Original Medicare &amp;  Medicare supplement</vt:lpstr>
      <vt:lpstr>Medicare supplement options </vt:lpstr>
      <vt:lpstr>Choosing a prescription drug plan </vt:lpstr>
      <vt:lpstr>Available choices for your Medicare “path” </vt:lpstr>
      <vt:lpstr>Medicare Advantage (Part C) </vt:lpstr>
      <vt:lpstr>Should your “path” be Medicare Advantage or Original Medicare with a supplement? </vt:lpstr>
      <vt:lpstr>Review: Your Medicare choices </vt:lpstr>
      <vt:lpstr>Discuss Medicare eligibility &amp; enrollment </vt:lpstr>
      <vt:lpstr>Initial Medicare eligibility </vt:lpstr>
      <vt:lpstr>Initial Enrollment Period (IEP)</vt:lpstr>
      <vt:lpstr>Enrollment </vt:lpstr>
      <vt:lpstr>If you are Medicare-eligible &amp; retired (and not covered by working spouse) </vt:lpstr>
      <vt:lpstr>If you are 65 &amp; still working </vt:lpstr>
      <vt:lpstr>Delaying Medicare?</vt:lpstr>
      <vt:lpstr>Special Enrollment Period (SEP) Once you or spouse retires, you have limited time to make some choices without penalty </vt:lpstr>
      <vt:lpstr>Review: Medicare eligibility  &amp; enrollment </vt:lpstr>
      <vt:lpstr>Show resources &amp; offer reminders</vt:lpstr>
      <vt:lpstr>Preventing Medicare fraud </vt:lpstr>
      <vt:lpstr>Fraud Update</vt:lpstr>
      <vt:lpstr>Avoid being denied for medical care</vt:lpstr>
      <vt:lpstr>www.medicare.gov</vt:lpstr>
      <vt:lpstr>Questions about what Medicare covers?  </vt:lpstr>
      <vt:lpstr>Iowa SHIIP-SMP is here for you!</vt:lpstr>
      <vt:lpstr>Iowa SHIIP-SMP is here for you!</vt:lpstr>
      <vt:lpstr>Iowa SHIIP-SMP is here for you!</vt:lpstr>
      <vt:lpstr>PowerPoint Presentation</vt:lpstr>
      <vt:lpstr> We would love for you to join the SHIIP-SMP program.  Please come talk to me about being a volunteer!    </vt:lpstr>
      <vt:lpstr>Questions?</vt:lpstr>
      <vt:lpstr>One last thing: Please fill out evaluation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SHiptools v 10.4.22</dc:title>
  <dc:creator>Microsoft Office User</dc:creator>
  <cp:lastModifiedBy>Gidel, Kristen</cp:lastModifiedBy>
  <cp:revision>1291</cp:revision>
  <cp:lastPrinted>2024-12-03T17:07:55Z</cp:lastPrinted>
  <dcterms:created xsi:type="dcterms:W3CDTF">2021-03-23T21:15:55Z</dcterms:created>
  <dcterms:modified xsi:type="dcterms:W3CDTF">2026-02-02T20:52:02Z</dcterms:modified>
</cp:coreProperties>
</file>